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wmf" ContentType="image/x-wmf"/>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gif" ContentType="image/gif"/>
  <Default Extension="vml" ContentType="application/vnd.openxmlformats-officedocument.vmlDrawing"/>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Default Extension="bin" ContentType="application/vnd.openxmlformats-officedocument.oleObject"/>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8" r:id="rId3"/>
    <p:sldId id="266" r:id="rId4"/>
    <p:sldId id="259" r:id="rId5"/>
    <p:sldId id="257" r:id="rId6"/>
    <p:sldId id="258" r:id="rId7"/>
    <p:sldId id="267" r:id="rId8"/>
    <p:sldId id="275" r:id="rId9"/>
    <p:sldId id="277" r:id="rId10"/>
    <p:sldId id="270" r:id="rId11"/>
    <p:sldId id="278" r:id="rId12"/>
    <p:sldId id="284" r:id="rId13"/>
    <p:sldId id="272" r:id="rId14"/>
    <p:sldId id="280" r:id="rId15"/>
    <p:sldId id="282" r:id="rId16"/>
    <p:sldId id="281" r:id="rId17"/>
    <p:sldId id="276" r:id="rId18"/>
    <p:sldId id="279" r:id="rId19"/>
    <p:sldId id="283" r:id="rId20"/>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99FF"/>
    <a:srgbClr val="996DCD"/>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80" autoAdjust="0"/>
    <p:restoredTop sz="89730" autoAdjust="0"/>
  </p:normalViewPr>
  <p:slideViewPr>
    <p:cSldViewPr>
      <p:cViewPr>
        <p:scale>
          <a:sx n="75" d="100"/>
          <a:sy n="75" d="100"/>
        </p:scale>
        <p:origin x="-198" y="24"/>
      </p:cViewPr>
      <p:guideLst>
        <p:guide orient="horz" pos="2160"/>
        <p:guide orient="horz" pos="1536"/>
        <p:guide orient="horz" pos="384"/>
        <p:guide orient="horz" pos="816"/>
        <p:guide pos="2880"/>
        <p:guide pos="432"/>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a:defRPr sz="1200"/>
            </a:lvl1pPr>
          </a:lstStyle>
          <a:p>
            <a:pPr>
              <a:defRPr/>
            </a:pPr>
            <a:endParaRPr lang="en-US"/>
          </a:p>
        </p:txBody>
      </p:sp>
      <p:sp>
        <p:nvSpPr>
          <p:cNvPr id="27653"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algn="r">
              <a:defRPr sz="1200"/>
            </a:lvl1pPr>
          </a:lstStyle>
          <a:p>
            <a:pPr>
              <a:defRPr/>
            </a:pPr>
            <a:fld id="{32749666-B280-41D3-A5E3-9E380659B60C}" type="slidenum">
              <a:rPr lang="en-US"/>
              <a:pPr>
                <a:defRPr/>
              </a:pPr>
              <a:t>‹#›</a:t>
            </a:fld>
            <a:endParaRPr lang="en-US"/>
          </a:p>
        </p:txBody>
      </p:sp>
    </p:spTree>
    <p:extLst>
      <p:ext uri="{BB962C8B-B14F-4D97-AF65-F5344CB8AC3E}">
        <p14:creationId xmlns:p14="http://schemas.microsoft.com/office/powerpoint/2010/main" val="1450207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14400" y="4414838"/>
            <a:ext cx="5029200" cy="4183062"/>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a:defRPr sz="1200"/>
            </a:lvl1pPr>
          </a:lstStyle>
          <a:p>
            <a:pPr>
              <a:defRPr/>
            </a:pPr>
            <a:endParaRPr lang="en-US"/>
          </a:p>
        </p:txBody>
      </p:sp>
      <p:sp>
        <p:nvSpPr>
          <p:cNvPr id="9223"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29" tIns="45715" rIns="91429" bIns="45715" numCol="1" anchor="b" anchorCtr="0" compatLnSpc="1">
            <a:prstTxWarp prst="textNoShape">
              <a:avLst/>
            </a:prstTxWarp>
          </a:bodyPr>
          <a:lstStyle>
            <a:lvl1pPr algn="r">
              <a:defRPr sz="1200"/>
            </a:lvl1pPr>
          </a:lstStyle>
          <a:p>
            <a:pPr>
              <a:defRPr/>
            </a:pPr>
            <a:fld id="{316AE91D-D8E3-4C1F-B91E-AED6A3DA9B0C}" type="slidenum">
              <a:rPr lang="en-US"/>
              <a:pPr>
                <a:defRPr/>
              </a:pPr>
              <a:t>‹#›</a:t>
            </a:fld>
            <a:endParaRPr lang="en-US"/>
          </a:p>
        </p:txBody>
      </p:sp>
    </p:spTree>
    <p:extLst>
      <p:ext uri="{BB962C8B-B14F-4D97-AF65-F5344CB8AC3E}">
        <p14:creationId xmlns:p14="http://schemas.microsoft.com/office/powerpoint/2010/main" val="248240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fld id="{212CB895-80FF-43AF-AD0F-E3F09D72746E}" type="slidenum">
              <a:rPr lang="en-US" sz="1200" smtClean="0"/>
              <a:pPr eaLnBrk="1" hangingPunct="1"/>
              <a:t>1</a:t>
            </a:fld>
            <a:endParaRPr 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solidFill>
                  <a:srgbClr val="333333"/>
                </a:solidFill>
                <a:latin typeface="Verdana" pitchFamily="34" charset="0"/>
                <a:cs typeface="Times New Roman" pitchFamily="18" charset="0"/>
              </a:rPr>
              <a:t>Plot is the literary element that describes the structure of a story.  A plot diagram is an organizational tool, which is used to map the significant events in a story. By placing the most significant events from a story on the plot diagram, you can visualize the key features of the story.</a:t>
            </a:r>
            <a:r>
              <a:rPr lang="en-US"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fld id="{3E9DDA5B-39AC-45B9-864F-6C09FEA9E3EA}" type="slidenum">
              <a:rPr lang="en-US" sz="1200" smtClean="0"/>
              <a:pPr eaLnBrk="1" hangingPunct="1"/>
              <a:t>2</a:t>
            </a:fld>
            <a:endParaRPr lang="en-US" sz="12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cs typeface="Times New Roman" pitchFamily="18" charset="0"/>
              </a:rPr>
              <a:t>In addition, you can note that some stories follow a circular or episodic plot, and hypertextual stories can be different every time they’re read, as the reader chooses the direction that the story takes.</a:t>
            </a:r>
            <a:r>
              <a:rPr lang="en-US" smtClean="0"/>
              <a:t> </a:t>
            </a:r>
            <a:r>
              <a:rPr lang="en-US" smtClean="0">
                <a:cs typeface="Times New Roman" pitchFamily="18" charset="0"/>
              </a:rPr>
              <a:t>If a story that students are working on does not fit into the triangle structure, think about why the author would choose a different story structure and how the structure has changed.</a:t>
            </a:r>
            <a:r>
              <a:rPr lang="en-US"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fld id="{94FFE97B-323B-4F4E-A885-D8334526BDD4}" type="slidenum">
              <a:rPr lang="en-US" sz="1200" smtClean="0"/>
              <a:pPr eaLnBrk="1" hangingPunct="1"/>
              <a:t>3</a:t>
            </a:fld>
            <a:endParaRPr lang="en-US"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cs typeface="Times New Roman" pitchFamily="18" charset="0"/>
              </a:rPr>
              <a:t>Some readers find Freytag’s Pyramid is oversimplified. As a result, Freytag’s Pyramid is often modified so that it extends slightly before and after the primary rising and falling action. You might think of this part of the chart as similar to the warm-up and cool-down for the story.</a:t>
            </a:r>
            <a:r>
              <a:rPr lang="en-US"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fld id="{30DB813E-0749-4073-91EF-045016652457}" type="slidenum">
              <a:rPr lang="en-US" sz="1200" smtClean="0"/>
              <a:pPr eaLnBrk="1" hangingPunct="1"/>
              <a:t>4</a:t>
            </a:fld>
            <a:endParaRPr lang="en-US" sz="120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Exposition:</a:t>
            </a:r>
            <a:r>
              <a:rPr lang="en-US" smtClean="0"/>
              <a:t> The mood and conditions existing at the beginning of the story. The setting is identified. The main characters with their positions, circumstances and relationships to one another are established. The exciting force or initial conflict is introduced. Sometimes called the “Narrative HOOK” this begins the conflict that continues throughout the story.</a:t>
            </a:r>
          </a:p>
          <a:p>
            <a:pPr eaLnBrk="1" hangingPunct="1"/>
            <a:r>
              <a:rPr lang="en-US" b="1" smtClean="0"/>
              <a:t>Rising Action:</a:t>
            </a:r>
            <a:r>
              <a:rPr lang="en-US" smtClean="0"/>
              <a:t> The series of events, conflicts, and crises in the story that lead up to the climax, providing the progressive intensity, and complicate the conflict.</a:t>
            </a:r>
          </a:p>
          <a:p>
            <a:pPr eaLnBrk="1" hangingPunct="1"/>
            <a:r>
              <a:rPr lang="en-US" b="1" smtClean="0"/>
              <a:t>Climax: </a:t>
            </a:r>
            <a:r>
              <a:rPr lang="en-US" smtClean="0"/>
              <a:t>The turning point of the story. A crucial event takes place and from this point forward, the protagonist moves toward his inevitable end. The event may be either an action or a mental decision that the protagonist makes.</a:t>
            </a:r>
          </a:p>
          <a:p>
            <a:pPr eaLnBrk="1" hangingPunct="1"/>
            <a:r>
              <a:rPr lang="en-US" b="1" smtClean="0"/>
              <a:t>Falling Action: </a:t>
            </a:r>
            <a:r>
              <a:rPr lang="en-US" smtClean="0"/>
              <a:t>The events occurring from the time of the climax to the end of the story. The main character may encounter more conflicts in this part of the story, but the end is inevitable.</a:t>
            </a:r>
          </a:p>
          <a:p>
            <a:pPr eaLnBrk="1" hangingPunct="1"/>
            <a:r>
              <a:rPr lang="en-US" b="1" smtClean="0"/>
              <a:t>Resolution/Denouement: </a:t>
            </a:r>
            <a:r>
              <a:rPr lang="en-US" smtClean="0"/>
              <a:t>The tying up of loose ends and all of the threads in the story. The conclusion. The hero character either emerges triumphant or is defeated at this point.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fld id="{B32B5D86-8740-4F8C-91AC-FE60A6A1971A}" type="slidenum">
              <a:rPr lang="en-US" sz="1200" smtClean="0"/>
              <a:pPr eaLnBrk="1" hangingPunct="1"/>
              <a:t>5</a:t>
            </a:fld>
            <a:endParaRPr lang="en-US"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fld id="{AE5B2F37-2AB4-48F7-83F9-AAAF3E56D290}" type="slidenum">
              <a:rPr lang="en-US" sz="1200" smtClean="0"/>
              <a:pPr eaLnBrk="1" hangingPunct="1"/>
              <a:t>6</a:t>
            </a:fld>
            <a:endParaRPr lang="en-US" sz="120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fld id="{2F644C63-D7A9-403A-8FA3-F2941C6A9B49}" type="slidenum">
              <a:rPr lang="en-US" sz="1200" smtClean="0"/>
              <a:pPr eaLnBrk="1" hangingPunct="1"/>
              <a:t>7</a:t>
            </a:fld>
            <a:endParaRPr lang="en-US" sz="120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Exposition:</a:t>
            </a:r>
            <a:r>
              <a:rPr lang="en-US" smtClean="0"/>
              <a:t> The mood and conditions existing at the beginning of the story. The setting is identified. The main characters with their positions, circumstances and relationships to one another are established. The exciting force or initial conflict is introduced. Sometimes called the “Narrative HOOK” this begins the conflict that continues throughout the story.</a:t>
            </a:r>
          </a:p>
          <a:p>
            <a:pPr eaLnBrk="1" hangingPunct="1"/>
            <a:r>
              <a:rPr lang="en-US" b="1" smtClean="0"/>
              <a:t>Rising Action:</a:t>
            </a:r>
            <a:r>
              <a:rPr lang="en-US" smtClean="0"/>
              <a:t> The series of events, conflicts, and crises in the story that lead up to the climax, providing the progressive intensity, and complicate the conflict.</a:t>
            </a:r>
          </a:p>
          <a:p>
            <a:pPr eaLnBrk="1" hangingPunct="1"/>
            <a:r>
              <a:rPr lang="en-US" b="1" smtClean="0"/>
              <a:t>Climax: </a:t>
            </a:r>
            <a:r>
              <a:rPr lang="en-US" smtClean="0"/>
              <a:t>The turning point of the story. A crucial event takes place and from this point forward, the protagonist moves toward his inevitable end. The event may be either an action or a mental decision that the protagonist makes.</a:t>
            </a:r>
          </a:p>
          <a:p>
            <a:pPr eaLnBrk="1" hangingPunct="1"/>
            <a:r>
              <a:rPr lang="en-US" b="1" smtClean="0"/>
              <a:t>Falling Action: </a:t>
            </a:r>
            <a:r>
              <a:rPr lang="en-US" smtClean="0"/>
              <a:t>The events occurring from the time of the climax to the end of the story. The main character may encounter more conflicts in this part of the story, but the end is inevitable.</a:t>
            </a:r>
          </a:p>
          <a:p>
            <a:pPr eaLnBrk="1" hangingPunct="1"/>
            <a:r>
              <a:rPr lang="en-US" b="1" smtClean="0"/>
              <a:t>Resolution/Denouement: </a:t>
            </a:r>
            <a:r>
              <a:rPr lang="en-US" smtClean="0"/>
              <a:t>The tying up of loose ends and all of the threads in the story. The conclusion. The hero character either emerges triumphant or is defeated at this point.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74DE76-EF1D-4A72-A89C-51991EB06B5E}" type="slidenum">
              <a:rPr lang="en-US"/>
              <a:pPr>
                <a:defRPr/>
              </a:pPr>
              <a:t>‹#›</a:t>
            </a:fld>
            <a:endParaRPr lang="en-US"/>
          </a:p>
        </p:txBody>
      </p:sp>
    </p:spTree>
    <p:extLst>
      <p:ext uri="{BB962C8B-B14F-4D97-AF65-F5344CB8AC3E}">
        <p14:creationId xmlns:p14="http://schemas.microsoft.com/office/powerpoint/2010/main" val="297323799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25475-A76B-4244-84CD-7CB099303C64}" type="slidenum">
              <a:rPr lang="en-US"/>
              <a:pPr>
                <a:defRPr/>
              </a:pPr>
              <a:t>‹#›</a:t>
            </a:fld>
            <a:endParaRPr lang="en-US"/>
          </a:p>
        </p:txBody>
      </p:sp>
    </p:spTree>
    <p:extLst>
      <p:ext uri="{BB962C8B-B14F-4D97-AF65-F5344CB8AC3E}">
        <p14:creationId xmlns:p14="http://schemas.microsoft.com/office/powerpoint/2010/main" val="361647346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59E357-2E9D-42AD-8303-C6BF31825E02}" type="slidenum">
              <a:rPr lang="en-US"/>
              <a:pPr>
                <a:defRPr/>
              </a:pPr>
              <a:t>‹#›</a:t>
            </a:fld>
            <a:endParaRPr lang="en-US"/>
          </a:p>
        </p:txBody>
      </p:sp>
    </p:spTree>
    <p:extLst>
      <p:ext uri="{BB962C8B-B14F-4D97-AF65-F5344CB8AC3E}">
        <p14:creationId xmlns:p14="http://schemas.microsoft.com/office/powerpoint/2010/main" val="284773010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C437EB-7C50-40FF-9907-15A1CBAA40EA}" type="slidenum">
              <a:rPr lang="en-US"/>
              <a:pPr>
                <a:defRPr/>
              </a:pPr>
              <a:t>‹#›</a:t>
            </a:fld>
            <a:endParaRPr lang="en-US"/>
          </a:p>
        </p:txBody>
      </p:sp>
    </p:spTree>
    <p:extLst>
      <p:ext uri="{BB962C8B-B14F-4D97-AF65-F5344CB8AC3E}">
        <p14:creationId xmlns:p14="http://schemas.microsoft.com/office/powerpoint/2010/main" val="1757331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E95035-4278-4FDF-B174-E8C0B7E99382}" type="slidenum">
              <a:rPr lang="en-US"/>
              <a:pPr>
                <a:defRPr/>
              </a:pPr>
              <a:t>‹#›</a:t>
            </a:fld>
            <a:endParaRPr lang="en-US"/>
          </a:p>
        </p:txBody>
      </p:sp>
    </p:spTree>
    <p:extLst>
      <p:ext uri="{BB962C8B-B14F-4D97-AF65-F5344CB8AC3E}">
        <p14:creationId xmlns:p14="http://schemas.microsoft.com/office/powerpoint/2010/main" val="27511186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F33941-1DC1-414E-B543-7FF268787995}" type="slidenum">
              <a:rPr lang="en-US"/>
              <a:pPr>
                <a:defRPr/>
              </a:pPr>
              <a:t>‹#›</a:t>
            </a:fld>
            <a:endParaRPr lang="en-US"/>
          </a:p>
        </p:txBody>
      </p:sp>
    </p:spTree>
    <p:extLst>
      <p:ext uri="{BB962C8B-B14F-4D97-AF65-F5344CB8AC3E}">
        <p14:creationId xmlns:p14="http://schemas.microsoft.com/office/powerpoint/2010/main" val="16902914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B28966-E43B-4EF6-98F0-2A5D0EE9271A}" type="slidenum">
              <a:rPr lang="en-US"/>
              <a:pPr>
                <a:defRPr/>
              </a:pPr>
              <a:t>‹#›</a:t>
            </a:fld>
            <a:endParaRPr lang="en-US"/>
          </a:p>
        </p:txBody>
      </p:sp>
    </p:spTree>
    <p:extLst>
      <p:ext uri="{BB962C8B-B14F-4D97-AF65-F5344CB8AC3E}">
        <p14:creationId xmlns:p14="http://schemas.microsoft.com/office/powerpoint/2010/main" val="12292378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452AE33-891E-4E00-8935-ECE764D9AFCB}" type="slidenum">
              <a:rPr lang="en-US"/>
              <a:pPr>
                <a:defRPr/>
              </a:pPr>
              <a:t>‹#›</a:t>
            </a:fld>
            <a:endParaRPr lang="en-US"/>
          </a:p>
        </p:txBody>
      </p:sp>
    </p:spTree>
    <p:extLst>
      <p:ext uri="{BB962C8B-B14F-4D97-AF65-F5344CB8AC3E}">
        <p14:creationId xmlns:p14="http://schemas.microsoft.com/office/powerpoint/2010/main" val="7563172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16F747-822E-43C0-90C5-73524A45CBFC}" type="slidenum">
              <a:rPr lang="en-US"/>
              <a:pPr>
                <a:defRPr/>
              </a:pPr>
              <a:t>‹#›</a:t>
            </a:fld>
            <a:endParaRPr lang="en-US"/>
          </a:p>
        </p:txBody>
      </p:sp>
    </p:spTree>
    <p:extLst>
      <p:ext uri="{BB962C8B-B14F-4D97-AF65-F5344CB8AC3E}">
        <p14:creationId xmlns:p14="http://schemas.microsoft.com/office/powerpoint/2010/main" val="27873018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290540-F1FF-404F-9760-4749B2058C7B}" type="slidenum">
              <a:rPr lang="en-US"/>
              <a:pPr>
                <a:defRPr/>
              </a:pPr>
              <a:t>‹#›</a:t>
            </a:fld>
            <a:endParaRPr lang="en-US"/>
          </a:p>
        </p:txBody>
      </p:sp>
    </p:spTree>
    <p:extLst>
      <p:ext uri="{BB962C8B-B14F-4D97-AF65-F5344CB8AC3E}">
        <p14:creationId xmlns:p14="http://schemas.microsoft.com/office/powerpoint/2010/main" val="24177051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839253-0EAD-4854-994C-69E3714F4E01}" type="slidenum">
              <a:rPr lang="en-US"/>
              <a:pPr>
                <a:defRPr/>
              </a:pPr>
              <a:t>‹#›</a:t>
            </a:fld>
            <a:endParaRPr lang="en-US"/>
          </a:p>
        </p:txBody>
      </p:sp>
    </p:spTree>
    <p:extLst>
      <p:ext uri="{BB962C8B-B14F-4D97-AF65-F5344CB8AC3E}">
        <p14:creationId xmlns:p14="http://schemas.microsoft.com/office/powerpoint/2010/main" val="311939516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02A90F-5BCB-4C8D-8BAA-3510CE4A686F}" type="slidenum">
              <a:rPr lang="en-US"/>
              <a:pPr>
                <a:defRPr/>
              </a:pPr>
              <a:t>‹#›</a:t>
            </a:fld>
            <a:endParaRPr lang="en-US"/>
          </a:p>
        </p:txBody>
      </p:sp>
    </p:spTree>
    <p:extLst>
      <p:ext uri="{BB962C8B-B14F-4D97-AF65-F5344CB8AC3E}">
        <p14:creationId xmlns:p14="http://schemas.microsoft.com/office/powerpoint/2010/main" val="4598357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81A077B-56B0-4C04-AFD2-5EA4E20F86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oleObject" Target="../embeddings/oleObject3.bin"/><Relationship Id="rId10" Type="http://schemas.openxmlformats.org/officeDocument/2006/relationships/image" Target="../media/image8.png"/><Relationship Id="rId4" Type="http://schemas.openxmlformats.org/officeDocument/2006/relationships/image" Target="../media/image9.wmf"/><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2.wmf"/><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5.png"/><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990600" y="13716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a:latin typeface="Verdana" pitchFamily="34" charset="0"/>
                <a:cs typeface="Times New Roman" pitchFamily="18" charset="0"/>
              </a:rPr>
              <a:t>Plot is the literary element that describes how fictional stories are </a:t>
            </a:r>
            <a:r>
              <a:rPr lang="en-US" i="1">
                <a:latin typeface="Verdana" pitchFamily="34" charset="0"/>
                <a:cs typeface="Times New Roman" pitchFamily="18" charset="0"/>
              </a:rPr>
              <a:t>usually</a:t>
            </a:r>
            <a:r>
              <a:rPr lang="en-US">
                <a:latin typeface="Verdana" pitchFamily="34" charset="0"/>
                <a:cs typeface="Times New Roman" pitchFamily="18" charset="0"/>
              </a:rPr>
              <a:t> organized. </a:t>
            </a:r>
            <a:endParaRPr lang="en-US">
              <a:latin typeface="Verdana" pitchFamily="34" charset="0"/>
            </a:endParaRPr>
          </a:p>
        </p:txBody>
      </p:sp>
      <p:sp>
        <p:nvSpPr>
          <p:cNvPr id="8195" name="Rectangle 2"/>
          <p:cNvSpPr>
            <a:spLocks noGrp="1" noChangeArrowheads="1"/>
          </p:cNvSpPr>
          <p:nvPr>
            <p:ph type="ctrTitle"/>
          </p:nvPr>
        </p:nvSpPr>
        <p:spPr>
          <a:xfrm>
            <a:off x="609600" y="304800"/>
            <a:ext cx="7772400" cy="1143000"/>
          </a:xfrm>
        </p:spPr>
        <p:txBody>
          <a:bodyPr/>
          <a:lstStyle/>
          <a:p>
            <a:pPr eaLnBrk="1" hangingPunct="1"/>
            <a:r>
              <a:rPr lang="en-US" b="1" smtClean="0">
                <a:latin typeface="Verdana" pitchFamily="34" charset="0"/>
              </a:rPr>
              <a:t>What is plot? </a:t>
            </a:r>
          </a:p>
        </p:txBody>
      </p:sp>
      <p:cxnSp>
        <p:nvCxnSpPr>
          <p:cNvPr id="8" name="Straight Connector 7"/>
          <p:cNvCxnSpPr/>
          <p:nvPr/>
        </p:nvCxnSpPr>
        <p:spPr>
          <a:xfrm>
            <a:off x="1600200" y="4953000"/>
            <a:ext cx="1600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2743200" y="2971800"/>
            <a:ext cx="2438400" cy="1524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4191000" y="3124200"/>
            <a:ext cx="2438400" cy="1371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5029200"/>
            <a:ext cx="1600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Placeholder 2"/>
          <p:cNvSpPr>
            <a:spLocks noGrp="1"/>
          </p:cNvSpPr>
          <p:nvPr>
            <p:ph type="body" sz="half" idx="1"/>
          </p:nvPr>
        </p:nvSpPr>
        <p:spPr>
          <a:xfrm>
            <a:off x="0" y="304800"/>
            <a:ext cx="8839200" cy="6172200"/>
          </a:xfrm>
        </p:spPr>
        <p:txBody>
          <a:bodyPr/>
          <a:lstStyle/>
          <a:p>
            <a:pPr algn="just" eaLnBrk="1" hangingPunct="1">
              <a:buFontTx/>
              <a:buNone/>
            </a:pPr>
            <a:r>
              <a:rPr lang="en-US" sz="2200" dirty="0" smtClean="0">
                <a:ea typeface="ＭＳ Ｐゴシック"/>
                <a:cs typeface="ＭＳ Ｐゴシック"/>
              </a:rPr>
              <a:t>	One night, the big bad wolf, who dearly loved to eat fat, little </a:t>
            </a:r>
            <a:r>
              <a:rPr lang="en-US" sz="2200" dirty="0" err="1" smtClean="0">
                <a:ea typeface="ＭＳ Ｐゴシック"/>
                <a:cs typeface="ＭＳ Ｐゴシック"/>
              </a:rPr>
              <a:t>piggies</a:t>
            </a:r>
            <a:r>
              <a:rPr lang="en-US" sz="2200" dirty="0" smtClean="0">
                <a:ea typeface="ＭＳ Ｐゴシック"/>
                <a:cs typeface="ＭＳ Ｐゴシック"/>
              </a:rPr>
              <a:t>, came along and saw the first little pig in his house of straw. He said, "Let me in! Let me in, little pig, or I'll huff and I'll puff, and I'll blow your house in!"  </a:t>
            </a:r>
          </a:p>
          <a:p>
            <a:pPr algn="just" eaLnBrk="1" hangingPunct="1">
              <a:buFontTx/>
              <a:buNone/>
            </a:pPr>
            <a:r>
              <a:rPr lang="en-US" sz="2200" dirty="0">
                <a:ea typeface="ＭＳ Ｐゴシック"/>
                <a:cs typeface="ＭＳ Ｐゴシック"/>
              </a:rPr>
              <a:t>	</a:t>
            </a:r>
            <a:r>
              <a:rPr lang="en-US" sz="2200" dirty="0" smtClean="0">
                <a:ea typeface="ＭＳ Ｐゴシック"/>
                <a:cs typeface="ＭＳ Ｐゴシック"/>
              </a:rPr>
              <a:t>"Not by the hair of my </a:t>
            </a:r>
            <a:r>
              <a:rPr lang="en-US" sz="2200" dirty="0" err="1" smtClean="0">
                <a:ea typeface="ＭＳ Ｐゴシック"/>
                <a:cs typeface="ＭＳ Ｐゴシック"/>
              </a:rPr>
              <a:t>chinny</a:t>
            </a:r>
            <a:r>
              <a:rPr lang="en-US" sz="2200" dirty="0" smtClean="0">
                <a:ea typeface="ＭＳ Ｐゴシック"/>
                <a:cs typeface="ＭＳ Ｐゴシック"/>
              </a:rPr>
              <a:t> chin </a:t>
            </a:r>
            <a:r>
              <a:rPr lang="en-US" sz="2200" dirty="0" err="1" smtClean="0">
                <a:ea typeface="ＭＳ Ｐゴシック"/>
                <a:cs typeface="ＭＳ Ｐゴシック"/>
              </a:rPr>
              <a:t>chin</a:t>
            </a:r>
            <a:r>
              <a:rPr lang="en-US" sz="2200" dirty="0" smtClean="0">
                <a:ea typeface="ＭＳ Ｐゴシック"/>
                <a:cs typeface="ＭＳ Ｐゴシック"/>
              </a:rPr>
              <a:t>," said the little pig. But, of course, the wolf did blow the house in and ate the first little pig.</a:t>
            </a:r>
          </a:p>
          <a:p>
            <a:pPr algn="just" eaLnBrk="1" hangingPunct="1">
              <a:buFontTx/>
              <a:buNone/>
            </a:pPr>
            <a:endParaRPr lang="en-US" sz="2200" dirty="0" smtClean="0">
              <a:ea typeface="ＭＳ Ｐゴシック"/>
              <a:cs typeface="ＭＳ Ｐゴシック"/>
            </a:endParaRPr>
          </a:p>
          <a:p>
            <a:pPr algn="just" eaLnBrk="1" hangingPunct="1">
              <a:buFontTx/>
              <a:buNone/>
            </a:pPr>
            <a:endParaRPr lang="en-US" sz="2200" dirty="0" smtClean="0">
              <a:ea typeface="ＭＳ Ｐゴシック"/>
              <a:cs typeface="ＭＳ Ｐゴシック"/>
            </a:endParaRPr>
          </a:p>
          <a:p>
            <a:pPr algn="just" eaLnBrk="1" hangingPunct="1">
              <a:buFontTx/>
              <a:buNone/>
            </a:pPr>
            <a:endParaRPr lang="en-US" sz="2200" dirty="0" smtClean="0">
              <a:ea typeface="ＭＳ Ｐゴシック"/>
              <a:cs typeface="ＭＳ Ｐゴシック"/>
            </a:endParaRPr>
          </a:p>
          <a:p>
            <a:pPr algn="just" eaLnBrk="1" hangingPunct="1">
              <a:buFontTx/>
              <a:buNone/>
            </a:pPr>
            <a:r>
              <a:rPr lang="en-US" sz="2200" dirty="0" smtClean="0">
                <a:ea typeface="ＭＳ Ｐゴシック"/>
                <a:cs typeface="ＭＳ Ｐゴシック"/>
              </a:rPr>
              <a:t>	</a:t>
            </a:r>
          </a:p>
          <a:p>
            <a:pPr algn="just" eaLnBrk="1" hangingPunct="1">
              <a:buFontTx/>
              <a:buNone/>
            </a:pPr>
            <a:r>
              <a:rPr lang="en-US" sz="2200" dirty="0" smtClean="0">
                <a:ea typeface="ＭＳ Ｐゴシック"/>
                <a:cs typeface="ＭＳ Ｐゴシック"/>
              </a:rPr>
              <a:t>	</a:t>
            </a:r>
          </a:p>
          <a:p>
            <a:pPr algn="just" eaLnBrk="1" hangingPunct="1">
              <a:buFontTx/>
              <a:buNone/>
            </a:pPr>
            <a:r>
              <a:rPr lang="en-US" sz="2200" dirty="0" smtClean="0">
                <a:ea typeface="ＭＳ Ｐゴシック"/>
                <a:cs typeface="ＭＳ Ｐゴシック"/>
              </a:rPr>
              <a:t>The wolf then came to the house of sticks.  "Let me in! Let me in,</a:t>
            </a:r>
            <a:br>
              <a:rPr lang="en-US" sz="2200" dirty="0" smtClean="0">
                <a:ea typeface="ＭＳ Ｐゴシック"/>
                <a:cs typeface="ＭＳ Ｐゴシック"/>
              </a:rPr>
            </a:br>
            <a:r>
              <a:rPr lang="en-US" sz="2200" dirty="0" smtClean="0">
                <a:ea typeface="ＭＳ Ｐゴシック"/>
                <a:cs typeface="ＭＳ Ｐゴシック"/>
              </a:rPr>
              <a:t>little pig, or I'll huff and I'll puff, and I'll blow your house in!" "Not by the hair of my </a:t>
            </a:r>
            <a:r>
              <a:rPr lang="en-US" sz="2200" dirty="0" err="1" smtClean="0">
                <a:ea typeface="ＭＳ Ｐゴシック"/>
                <a:cs typeface="ＭＳ Ｐゴシック"/>
              </a:rPr>
              <a:t>chinny</a:t>
            </a:r>
            <a:r>
              <a:rPr lang="en-US" sz="2200" dirty="0" smtClean="0">
                <a:ea typeface="ＭＳ Ｐゴシック"/>
                <a:cs typeface="ＭＳ Ｐゴシック"/>
              </a:rPr>
              <a:t> chin </a:t>
            </a:r>
            <a:r>
              <a:rPr lang="en-US" sz="2200" dirty="0" err="1" smtClean="0">
                <a:ea typeface="ＭＳ Ｐゴシック"/>
                <a:cs typeface="ＭＳ Ｐゴシック"/>
              </a:rPr>
              <a:t>chin</a:t>
            </a:r>
            <a:r>
              <a:rPr lang="en-US" sz="2200" dirty="0" smtClean="0">
                <a:ea typeface="ＭＳ Ｐゴシック"/>
                <a:cs typeface="ＭＳ Ｐゴシック"/>
              </a:rPr>
              <a:t>," said the little pig. But the wolf blew that house in, too, and ate the second little pig.</a:t>
            </a:r>
          </a:p>
        </p:txBody>
      </p:sp>
      <p:pic>
        <p:nvPicPr>
          <p:cNvPr id="11267" name="Picture 2" descr="C:\Documents and Settings\Justin Lim\Desktop\Three Little Pigs\3_little_pi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5908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990600" y="1752600"/>
            <a:ext cx="6934200" cy="4038600"/>
          </a:xfrm>
          <a:prstGeom prst="triangle">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p>
        </p:txBody>
      </p:sp>
      <p:sp>
        <p:nvSpPr>
          <p:cNvPr id="6" name="TextBox 5"/>
          <p:cNvSpPr txBox="1">
            <a:spLocks noChangeArrowheads="1"/>
          </p:cNvSpPr>
          <p:nvPr/>
        </p:nvSpPr>
        <p:spPr bwMode="auto">
          <a:xfrm>
            <a:off x="15240" y="5560218"/>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u="sng" dirty="0"/>
              <a:t>Exposition</a:t>
            </a:r>
          </a:p>
        </p:txBody>
      </p:sp>
      <p:sp>
        <p:nvSpPr>
          <p:cNvPr id="7" name="TextBox 6"/>
          <p:cNvSpPr txBox="1">
            <a:spLocks noChangeArrowheads="1"/>
          </p:cNvSpPr>
          <p:nvPr/>
        </p:nvSpPr>
        <p:spPr bwMode="auto">
          <a:xfrm>
            <a:off x="106680" y="2869883"/>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u="sng" dirty="0"/>
              <a:t>Rising Action: </a:t>
            </a:r>
          </a:p>
        </p:txBody>
      </p:sp>
      <p:sp>
        <p:nvSpPr>
          <p:cNvPr id="8" name="TextBox 7"/>
          <p:cNvSpPr txBox="1">
            <a:spLocks noChangeArrowheads="1"/>
          </p:cNvSpPr>
          <p:nvPr/>
        </p:nvSpPr>
        <p:spPr bwMode="auto">
          <a:xfrm>
            <a:off x="15240" y="60198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dirty="0"/>
              <a:t>Opening of a story / background</a:t>
            </a:r>
          </a:p>
        </p:txBody>
      </p:sp>
      <p:sp>
        <p:nvSpPr>
          <p:cNvPr id="9" name="TextBox 8"/>
          <p:cNvSpPr txBox="1">
            <a:spLocks noChangeArrowheads="1"/>
          </p:cNvSpPr>
          <p:nvPr/>
        </p:nvSpPr>
        <p:spPr bwMode="auto">
          <a:xfrm>
            <a:off x="274320" y="3350418"/>
            <a:ext cx="464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dirty="0" smtClean="0"/>
              <a:t>Events are focused</a:t>
            </a:r>
          </a:p>
          <a:p>
            <a:pPr eaLnBrk="1" hangingPunct="1"/>
            <a:r>
              <a:rPr lang="en-US" dirty="0"/>
              <a:t>a</a:t>
            </a:r>
            <a:r>
              <a:rPr lang="en-US" dirty="0" smtClean="0"/>
              <a:t>round the conflict. </a:t>
            </a:r>
            <a:endParaRPr lang="en-US" dirty="0"/>
          </a:p>
        </p:txBody>
      </p:sp>
      <p:sp>
        <p:nvSpPr>
          <p:cNvPr id="10" name="TextBox 9"/>
          <p:cNvSpPr txBox="1">
            <a:spLocks noChangeArrowheads="1"/>
          </p:cNvSpPr>
          <p:nvPr/>
        </p:nvSpPr>
        <p:spPr bwMode="auto">
          <a:xfrm>
            <a:off x="3048000" y="1295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u="sng" dirty="0" smtClean="0"/>
              <a:t>Climax</a:t>
            </a:r>
            <a:r>
              <a:rPr lang="en-US" dirty="0" smtClean="0"/>
              <a:t>:</a:t>
            </a:r>
            <a:endParaRPr lang="en-US" dirty="0"/>
          </a:p>
        </p:txBody>
      </p:sp>
      <p:sp>
        <p:nvSpPr>
          <p:cNvPr id="11" name="TextBox 10"/>
          <p:cNvSpPr txBox="1">
            <a:spLocks noChangeArrowheads="1"/>
          </p:cNvSpPr>
          <p:nvPr/>
        </p:nvSpPr>
        <p:spPr bwMode="auto">
          <a:xfrm>
            <a:off x="4229100" y="1295400"/>
            <a:ext cx="281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dirty="0"/>
              <a:t>Here’s a </a:t>
            </a:r>
            <a:r>
              <a:rPr lang="en-US" dirty="0" smtClean="0"/>
              <a:t>solution to my problem!</a:t>
            </a:r>
            <a:endParaRPr lang="en-US" dirty="0"/>
          </a:p>
        </p:txBody>
      </p:sp>
      <p:sp>
        <p:nvSpPr>
          <p:cNvPr id="13" name="TextBox 12"/>
          <p:cNvSpPr txBox="1">
            <a:spLocks noChangeArrowheads="1"/>
          </p:cNvSpPr>
          <p:nvPr/>
        </p:nvSpPr>
        <p:spPr bwMode="auto">
          <a:xfrm>
            <a:off x="6096000" y="3378379"/>
            <a:ext cx="281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dirty="0"/>
              <a:t>Carrying out </a:t>
            </a:r>
            <a:r>
              <a:rPr lang="en-US" dirty="0" smtClean="0"/>
              <a:t>the solution.</a:t>
            </a:r>
            <a:endParaRPr lang="en-US" dirty="0"/>
          </a:p>
        </p:txBody>
      </p:sp>
      <p:sp>
        <p:nvSpPr>
          <p:cNvPr id="14" name="TextBox 13"/>
          <p:cNvSpPr txBox="1">
            <a:spLocks noChangeArrowheads="1"/>
          </p:cNvSpPr>
          <p:nvPr/>
        </p:nvSpPr>
        <p:spPr bwMode="auto">
          <a:xfrm>
            <a:off x="5924550" y="2916714"/>
            <a:ext cx="2247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u="sng" dirty="0"/>
              <a:t>Falling Action: </a:t>
            </a:r>
          </a:p>
        </p:txBody>
      </p:sp>
      <p:sp>
        <p:nvSpPr>
          <p:cNvPr id="15" name="TextBox 14"/>
          <p:cNvSpPr txBox="1">
            <a:spLocks noChangeArrowheads="1"/>
          </p:cNvSpPr>
          <p:nvPr/>
        </p:nvSpPr>
        <p:spPr bwMode="auto">
          <a:xfrm>
            <a:off x="7033260" y="5355906"/>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sz="2000" u="sng" dirty="0"/>
              <a:t>Resolution</a:t>
            </a:r>
          </a:p>
        </p:txBody>
      </p:sp>
      <p:sp>
        <p:nvSpPr>
          <p:cNvPr id="16" name="TextBox 15"/>
          <p:cNvSpPr txBox="1">
            <a:spLocks noChangeArrowheads="1"/>
          </p:cNvSpPr>
          <p:nvPr/>
        </p:nvSpPr>
        <p:spPr bwMode="auto">
          <a:xfrm>
            <a:off x="7414260" y="5786435"/>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sz="2000" dirty="0" smtClean="0"/>
              <a:t>All done!</a:t>
            </a:r>
            <a:endParaRPr lang="en-US" sz="2000" dirty="0"/>
          </a:p>
        </p:txBody>
      </p:sp>
      <p:sp>
        <p:nvSpPr>
          <p:cNvPr id="3" name="TextBox 2"/>
          <p:cNvSpPr txBox="1"/>
          <p:nvPr/>
        </p:nvSpPr>
        <p:spPr>
          <a:xfrm>
            <a:off x="533400" y="265777"/>
            <a:ext cx="8077200" cy="584775"/>
          </a:xfrm>
          <a:prstGeom prst="rect">
            <a:avLst/>
          </a:prstGeom>
          <a:noFill/>
        </p:spPr>
        <p:txBody>
          <a:bodyPr wrap="square" rtlCol="0">
            <a:spAutoFit/>
          </a:bodyPr>
          <a:lstStyle/>
          <a:p>
            <a:r>
              <a:rPr lang="en-US" sz="3200" dirty="0" smtClean="0">
                <a:latin typeface="Britannic Bold" pitchFamily="34" charset="0"/>
              </a:rPr>
              <a:t>Where are we on the PLOT Diagram?</a:t>
            </a:r>
            <a:endParaRPr lang="en-US" sz="3200" dirty="0">
              <a:latin typeface="Britannic Bold" pitchFamily="34" charset="0"/>
            </a:endParaRPr>
          </a:p>
        </p:txBody>
      </p:sp>
      <p:pic>
        <p:nvPicPr>
          <p:cNvPr id="38914" name="Picture 2" descr="C:\Documents and Settings\kadamminger\Local Settings\Temporary Internet Files\Content.IE5\9TONX1OR\MM90004092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8585" y="1295400"/>
            <a:ext cx="1941715" cy="170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613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down)">
                                      <p:cBhvr>
                                        <p:cTn id="7" dur="580">
                                          <p:stCondLst>
                                            <p:cond delay="0"/>
                                          </p:stCondLst>
                                        </p:cTn>
                                        <p:tgtEl>
                                          <p:spTgt spid="38914"/>
                                        </p:tgtEl>
                                      </p:cBhvr>
                                    </p:animEffect>
                                    <p:anim calcmode="lin" valueType="num">
                                      <p:cBhvr>
                                        <p:cTn id="8" dur="1822" tmFilter="0,0; 0.14,0.36; 0.43,0.73; 0.71,0.91; 1.0,1.0">
                                          <p:stCondLst>
                                            <p:cond delay="0"/>
                                          </p:stCondLst>
                                        </p:cTn>
                                        <p:tgtEl>
                                          <p:spTgt spid="389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9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9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9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914"/>
                                        </p:tgtEl>
                                        <p:attrNameLst>
                                          <p:attrName>ppt_y</p:attrName>
                                        </p:attrNameLst>
                                      </p:cBhvr>
                                      <p:tavLst>
                                        <p:tav tm="0" fmla="#ppt_y-sin(pi*$)/81">
                                          <p:val>
                                            <p:fltVal val="0"/>
                                          </p:val>
                                        </p:tav>
                                        <p:tav tm="100000">
                                          <p:val>
                                            <p:fltVal val="1"/>
                                          </p:val>
                                        </p:tav>
                                      </p:tavLst>
                                    </p:anim>
                                    <p:animScale>
                                      <p:cBhvr>
                                        <p:cTn id="13" dur="26">
                                          <p:stCondLst>
                                            <p:cond delay="650"/>
                                          </p:stCondLst>
                                        </p:cTn>
                                        <p:tgtEl>
                                          <p:spTgt spid="38914"/>
                                        </p:tgtEl>
                                      </p:cBhvr>
                                      <p:to x="100000" y="60000"/>
                                    </p:animScale>
                                    <p:animScale>
                                      <p:cBhvr>
                                        <p:cTn id="14" dur="166" decel="50000">
                                          <p:stCondLst>
                                            <p:cond delay="676"/>
                                          </p:stCondLst>
                                        </p:cTn>
                                        <p:tgtEl>
                                          <p:spTgt spid="38914"/>
                                        </p:tgtEl>
                                      </p:cBhvr>
                                      <p:to x="100000" y="100000"/>
                                    </p:animScale>
                                    <p:animScale>
                                      <p:cBhvr>
                                        <p:cTn id="15" dur="26">
                                          <p:stCondLst>
                                            <p:cond delay="1312"/>
                                          </p:stCondLst>
                                        </p:cTn>
                                        <p:tgtEl>
                                          <p:spTgt spid="38914"/>
                                        </p:tgtEl>
                                      </p:cBhvr>
                                      <p:to x="100000" y="80000"/>
                                    </p:animScale>
                                    <p:animScale>
                                      <p:cBhvr>
                                        <p:cTn id="16" dur="166" decel="50000">
                                          <p:stCondLst>
                                            <p:cond delay="1338"/>
                                          </p:stCondLst>
                                        </p:cTn>
                                        <p:tgtEl>
                                          <p:spTgt spid="38914"/>
                                        </p:tgtEl>
                                      </p:cBhvr>
                                      <p:to x="100000" y="100000"/>
                                    </p:animScale>
                                    <p:animScale>
                                      <p:cBhvr>
                                        <p:cTn id="17" dur="26">
                                          <p:stCondLst>
                                            <p:cond delay="1642"/>
                                          </p:stCondLst>
                                        </p:cTn>
                                        <p:tgtEl>
                                          <p:spTgt spid="38914"/>
                                        </p:tgtEl>
                                      </p:cBhvr>
                                      <p:to x="100000" y="90000"/>
                                    </p:animScale>
                                    <p:animScale>
                                      <p:cBhvr>
                                        <p:cTn id="18" dur="166" decel="50000">
                                          <p:stCondLst>
                                            <p:cond delay="1668"/>
                                          </p:stCondLst>
                                        </p:cTn>
                                        <p:tgtEl>
                                          <p:spTgt spid="38914"/>
                                        </p:tgtEl>
                                      </p:cBhvr>
                                      <p:to x="100000" y="100000"/>
                                    </p:animScale>
                                    <p:animScale>
                                      <p:cBhvr>
                                        <p:cTn id="19" dur="26">
                                          <p:stCondLst>
                                            <p:cond delay="1808"/>
                                          </p:stCondLst>
                                        </p:cTn>
                                        <p:tgtEl>
                                          <p:spTgt spid="38914"/>
                                        </p:tgtEl>
                                      </p:cBhvr>
                                      <p:to x="100000" y="95000"/>
                                    </p:animScale>
                                    <p:animScale>
                                      <p:cBhvr>
                                        <p:cTn id="20" dur="166" decel="50000">
                                          <p:stCondLst>
                                            <p:cond delay="1834"/>
                                          </p:stCondLst>
                                        </p:cTn>
                                        <p:tgtEl>
                                          <p:spTgt spid="389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99270041"/>
              </p:ext>
            </p:extLst>
          </p:nvPr>
        </p:nvGraphicFramePr>
        <p:xfrm>
          <a:off x="1524000" y="1397000"/>
          <a:ext cx="6553200" cy="3860800"/>
        </p:xfrm>
        <a:graphic>
          <a:graphicData uri="http://schemas.openxmlformats.org/drawingml/2006/table">
            <a:tbl>
              <a:tblPr firstRow="1" bandRow="1">
                <a:tableStyleId>{5C22544A-7EE6-4342-B048-85BDC9FD1C3A}</a:tableStyleId>
              </a:tblPr>
              <a:tblGrid>
                <a:gridCol w="3276600"/>
                <a:gridCol w="3276600"/>
              </a:tblGrid>
              <a:tr h="772160">
                <a:tc>
                  <a:txBody>
                    <a:bodyPr/>
                    <a:lstStyle/>
                    <a:p>
                      <a:r>
                        <a:rPr lang="en-US" dirty="0" smtClean="0"/>
                        <a:t>Type of Conflict</a:t>
                      </a:r>
                      <a:endParaRPr lang="en-US" dirty="0"/>
                    </a:p>
                  </a:txBody>
                  <a:tcPr/>
                </a:tc>
                <a:tc>
                  <a:txBody>
                    <a:bodyPr/>
                    <a:lstStyle/>
                    <a:p>
                      <a:r>
                        <a:rPr lang="en-US" dirty="0" smtClean="0"/>
                        <a:t>Major conflict</a:t>
                      </a:r>
                      <a:r>
                        <a:rPr lang="en-US" baseline="0" dirty="0" smtClean="0"/>
                        <a:t> of Three Little Pigs? </a:t>
                      </a:r>
                      <a:endParaRPr lang="en-US" dirty="0"/>
                    </a:p>
                  </a:txBody>
                  <a:tcPr/>
                </a:tc>
              </a:tr>
              <a:tr h="772160">
                <a:tc>
                  <a:txBody>
                    <a:bodyPr/>
                    <a:lstStyle/>
                    <a:p>
                      <a:r>
                        <a:rPr lang="en-US" smtClean="0"/>
                        <a:t>Ch. vs. Ch</a:t>
                      </a:r>
                      <a:endParaRPr lang="en-US" dirty="0"/>
                    </a:p>
                  </a:txBody>
                  <a:tcPr/>
                </a:tc>
                <a:tc>
                  <a:txBody>
                    <a:bodyPr/>
                    <a:lstStyle/>
                    <a:p>
                      <a:endParaRPr lang="en-US" dirty="0"/>
                    </a:p>
                  </a:txBody>
                  <a:tcPr/>
                </a:tc>
              </a:tr>
              <a:tr h="772160">
                <a:tc>
                  <a:txBody>
                    <a:bodyPr/>
                    <a:lstStyle/>
                    <a:p>
                      <a:r>
                        <a:rPr lang="en-US" dirty="0" smtClean="0"/>
                        <a:t>Ch. Vs. Nature</a:t>
                      </a:r>
                      <a:endParaRPr lang="en-US" dirty="0"/>
                    </a:p>
                  </a:txBody>
                  <a:tcPr/>
                </a:tc>
                <a:tc>
                  <a:txBody>
                    <a:bodyPr/>
                    <a:lstStyle/>
                    <a:p>
                      <a:endParaRPr lang="en-US" dirty="0"/>
                    </a:p>
                  </a:txBody>
                  <a:tcPr/>
                </a:tc>
              </a:tr>
              <a:tr h="772160">
                <a:tc>
                  <a:txBody>
                    <a:bodyPr/>
                    <a:lstStyle/>
                    <a:p>
                      <a:r>
                        <a:rPr lang="en-US" dirty="0" smtClean="0"/>
                        <a:t>Ch.</a:t>
                      </a:r>
                      <a:r>
                        <a:rPr lang="en-US" baseline="0" dirty="0" smtClean="0"/>
                        <a:t> Vs. Society</a:t>
                      </a:r>
                    </a:p>
                  </a:txBody>
                  <a:tcPr/>
                </a:tc>
                <a:tc>
                  <a:txBody>
                    <a:bodyPr/>
                    <a:lstStyle/>
                    <a:p>
                      <a:endParaRPr lang="en-US" dirty="0"/>
                    </a:p>
                  </a:txBody>
                  <a:tcPr/>
                </a:tc>
              </a:tr>
              <a:tr h="772160">
                <a:tc>
                  <a:txBody>
                    <a:bodyPr/>
                    <a:lstStyle/>
                    <a:p>
                      <a:r>
                        <a:rPr lang="en-US" dirty="0" smtClean="0"/>
                        <a:t>Ch. Vs. Self </a:t>
                      </a:r>
                      <a:endParaRPr lang="en-US" dirty="0"/>
                    </a:p>
                  </a:txBody>
                  <a:tcPr/>
                </a:tc>
                <a:tc>
                  <a:txBody>
                    <a:bodyPr/>
                    <a:lstStyle/>
                    <a:p>
                      <a:endParaRPr lang="en-US" dirty="0"/>
                    </a:p>
                  </a:txBody>
                  <a:tcPr/>
                </a:tc>
              </a:tr>
            </a:tbl>
          </a:graphicData>
        </a:graphic>
      </p:graphicFrame>
      <p:pic>
        <p:nvPicPr>
          <p:cNvPr id="4" name="Picture 2" descr="C:\Documents and Settings\kadamminger\Local Settings\Temporary Internet Files\Content.IE5\9TONX1OR\MM90004092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524000"/>
            <a:ext cx="1941715" cy="170737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Sequential Access Storage 4"/>
          <p:cNvSpPr/>
          <p:nvPr/>
        </p:nvSpPr>
        <p:spPr>
          <a:xfrm>
            <a:off x="3398520" y="735538"/>
            <a:ext cx="2819400" cy="1981200"/>
          </a:xfrm>
          <a:prstGeom prst="flowChartMagnetic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HELP!  The wolf is after me!!</a:t>
            </a:r>
            <a:endParaRPr lang="en-US" b="1" dirty="0"/>
          </a:p>
        </p:txBody>
      </p:sp>
    </p:spTree>
    <p:extLst>
      <p:ext uri="{BB962C8B-B14F-4D97-AF65-F5344CB8AC3E}">
        <p14:creationId xmlns:p14="http://schemas.microsoft.com/office/powerpoint/2010/main" val="2761752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2"/>
          <p:cNvSpPr>
            <a:spLocks noGrp="1"/>
          </p:cNvSpPr>
          <p:nvPr>
            <p:ph type="body" sz="half" idx="1"/>
          </p:nvPr>
        </p:nvSpPr>
        <p:spPr>
          <a:xfrm>
            <a:off x="0" y="381000"/>
            <a:ext cx="9144000" cy="6477000"/>
          </a:xfrm>
        </p:spPr>
        <p:txBody>
          <a:bodyPr/>
          <a:lstStyle/>
          <a:p>
            <a:pPr eaLnBrk="1" hangingPunct="1">
              <a:lnSpc>
                <a:spcPct val="90000"/>
              </a:lnSpc>
              <a:buFontTx/>
              <a:buNone/>
            </a:pPr>
            <a:r>
              <a:rPr lang="en-US" dirty="0" smtClean="0">
                <a:ea typeface="ＭＳ Ｐゴシック"/>
                <a:cs typeface="ＭＳ Ｐゴシック"/>
              </a:rPr>
              <a:t>	</a:t>
            </a:r>
            <a:r>
              <a:rPr lang="en-US" sz="2400" dirty="0" smtClean="0">
                <a:ea typeface="ＭＳ Ｐゴシック"/>
                <a:cs typeface="ＭＳ Ｐゴシック"/>
              </a:rPr>
              <a:t>The wolf then came to the house of bricks. "Let me in! </a:t>
            </a:r>
            <a:r>
              <a:rPr lang="en-US" sz="2400" dirty="0">
                <a:ea typeface="ＭＳ Ｐゴシック"/>
                <a:cs typeface="ＭＳ Ｐゴシック"/>
              </a:rPr>
              <a:t>L</a:t>
            </a:r>
            <a:r>
              <a:rPr lang="en-US" sz="2400" dirty="0" smtClean="0">
                <a:ea typeface="ＭＳ Ｐゴシック"/>
                <a:cs typeface="ＭＳ Ｐゴシック"/>
              </a:rPr>
              <a:t>et me in," cried the wolf, “or I'll huff, and I'll puff till I blow your house in!" </a:t>
            </a:r>
          </a:p>
          <a:p>
            <a:pPr eaLnBrk="1" hangingPunct="1">
              <a:lnSpc>
                <a:spcPct val="90000"/>
              </a:lnSpc>
              <a:buFontTx/>
              <a:buNone/>
            </a:pPr>
            <a:r>
              <a:rPr lang="en-US" sz="2400" dirty="0">
                <a:ea typeface="ＭＳ Ｐゴシック"/>
                <a:cs typeface="ＭＳ Ｐゴシック"/>
              </a:rPr>
              <a:t>	</a:t>
            </a:r>
            <a:r>
              <a:rPr lang="en-US" sz="2400" dirty="0" smtClean="0">
                <a:ea typeface="ＭＳ Ｐゴシック"/>
                <a:cs typeface="ＭＳ Ｐゴシック"/>
              </a:rPr>
              <a:t>"Not by the hair of my </a:t>
            </a:r>
            <a:r>
              <a:rPr lang="en-US" sz="2400" dirty="0" err="1" smtClean="0">
                <a:ea typeface="ＭＳ Ｐゴシック"/>
                <a:cs typeface="ＭＳ Ｐゴシック"/>
              </a:rPr>
              <a:t>chinny</a:t>
            </a:r>
            <a:r>
              <a:rPr lang="en-US" sz="2400" dirty="0" smtClean="0">
                <a:ea typeface="ＭＳ Ｐゴシック"/>
                <a:cs typeface="ＭＳ Ｐゴシック"/>
              </a:rPr>
              <a:t>, chin </a:t>
            </a:r>
            <a:r>
              <a:rPr lang="en-US" sz="2400" dirty="0" err="1" smtClean="0">
                <a:ea typeface="ＭＳ Ｐゴシック"/>
                <a:cs typeface="ＭＳ Ｐゴシック"/>
              </a:rPr>
              <a:t>chin</a:t>
            </a:r>
            <a:r>
              <a:rPr lang="en-US" sz="2400" dirty="0" smtClean="0">
                <a:ea typeface="ＭＳ Ｐゴシック"/>
                <a:cs typeface="ＭＳ Ｐゴシック"/>
              </a:rPr>
              <a:t>," said the pig. Well, the wolf huffed and puffed, but he could not blow down that brick house. But the wolf was a sly old wolf, and he climbed up on the roof to look for a way into the brick house. </a:t>
            </a:r>
          </a:p>
          <a:p>
            <a:pPr eaLnBrk="1" hangingPunct="1">
              <a:lnSpc>
                <a:spcPct val="90000"/>
              </a:lnSpc>
              <a:buFontTx/>
              <a:buNone/>
            </a:pPr>
            <a:r>
              <a:rPr lang="en-US" sz="2400" dirty="0" smtClean="0">
                <a:ea typeface="ＭＳ Ｐゴシック"/>
                <a:cs typeface="ＭＳ Ｐゴシック"/>
              </a:rPr>
              <a:t> </a:t>
            </a:r>
          </a:p>
          <a:p>
            <a:pPr eaLnBrk="1" hangingPunct="1">
              <a:lnSpc>
                <a:spcPct val="90000"/>
              </a:lnSpc>
              <a:buFontTx/>
              <a:buNone/>
            </a:pPr>
            <a:endParaRPr lang="en-US" sz="2400" dirty="0" smtClean="0">
              <a:ea typeface="ＭＳ Ｐゴシック"/>
              <a:cs typeface="ＭＳ Ｐゴシック"/>
            </a:endParaRPr>
          </a:p>
          <a:p>
            <a:pPr eaLnBrk="1" hangingPunct="1">
              <a:lnSpc>
                <a:spcPct val="90000"/>
              </a:lnSpc>
              <a:buFontTx/>
              <a:buNone/>
            </a:pPr>
            <a:endParaRPr lang="en-US" sz="2400" dirty="0" smtClean="0">
              <a:ea typeface="ＭＳ Ｐゴシック"/>
              <a:cs typeface="ＭＳ Ｐゴシック"/>
            </a:endParaRPr>
          </a:p>
          <a:p>
            <a:pPr eaLnBrk="1" hangingPunct="1">
              <a:lnSpc>
                <a:spcPct val="90000"/>
              </a:lnSpc>
              <a:buFontTx/>
              <a:buNone/>
            </a:pPr>
            <a:r>
              <a:rPr lang="en-US" sz="2400" dirty="0" smtClean="0">
                <a:ea typeface="ＭＳ Ｐゴシック"/>
                <a:cs typeface="ＭＳ Ｐゴシック"/>
              </a:rPr>
              <a:t>	</a:t>
            </a:r>
          </a:p>
          <a:p>
            <a:pPr eaLnBrk="1" hangingPunct="1">
              <a:lnSpc>
                <a:spcPct val="90000"/>
              </a:lnSpc>
              <a:buFontTx/>
              <a:buNone/>
            </a:pPr>
            <a:r>
              <a:rPr lang="en-US" sz="2400" dirty="0" smtClean="0">
                <a:ea typeface="ＭＳ Ｐゴシック"/>
                <a:cs typeface="ＭＳ Ｐゴシック"/>
              </a:rPr>
              <a:t>	The little pig saw the wolf climb up on the roof and came up with an idea.  </a:t>
            </a:r>
          </a:p>
        </p:txBody>
      </p:sp>
      <p:pic>
        <p:nvPicPr>
          <p:cNvPr id="35842" name="Picture 2" descr="C:\Documents and Settings\Justin Lim\Desktop\Three Little Pigs\wol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048000"/>
            <a:ext cx="20129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990600" y="1752600"/>
            <a:ext cx="6934200" cy="4038600"/>
          </a:xfrm>
          <a:prstGeom prst="triangle">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p>
        </p:txBody>
      </p:sp>
      <p:sp>
        <p:nvSpPr>
          <p:cNvPr id="6" name="TextBox 5"/>
          <p:cNvSpPr txBox="1">
            <a:spLocks noChangeArrowheads="1"/>
          </p:cNvSpPr>
          <p:nvPr/>
        </p:nvSpPr>
        <p:spPr bwMode="auto">
          <a:xfrm>
            <a:off x="15240" y="5560218"/>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u="sng" dirty="0"/>
              <a:t>Exposition</a:t>
            </a:r>
          </a:p>
        </p:txBody>
      </p:sp>
      <p:sp>
        <p:nvSpPr>
          <p:cNvPr id="7" name="TextBox 6"/>
          <p:cNvSpPr txBox="1">
            <a:spLocks noChangeArrowheads="1"/>
          </p:cNvSpPr>
          <p:nvPr/>
        </p:nvSpPr>
        <p:spPr bwMode="auto">
          <a:xfrm>
            <a:off x="106680" y="2869883"/>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u="sng" dirty="0"/>
              <a:t>Rising Action: </a:t>
            </a:r>
          </a:p>
        </p:txBody>
      </p:sp>
      <p:sp>
        <p:nvSpPr>
          <p:cNvPr id="8" name="TextBox 7"/>
          <p:cNvSpPr txBox="1">
            <a:spLocks noChangeArrowheads="1"/>
          </p:cNvSpPr>
          <p:nvPr/>
        </p:nvSpPr>
        <p:spPr bwMode="auto">
          <a:xfrm>
            <a:off x="15240" y="60198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dirty="0"/>
              <a:t>Opening of a story / background</a:t>
            </a:r>
          </a:p>
        </p:txBody>
      </p:sp>
      <p:sp>
        <p:nvSpPr>
          <p:cNvPr id="9" name="TextBox 8"/>
          <p:cNvSpPr txBox="1">
            <a:spLocks noChangeArrowheads="1"/>
          </p:cNvSpPr>
          <p:nvPr/>
        </p:nvSpPr>
        <p:spPr bwMode="auto">
          <a:xfrm>
            <a:off x="274320" y="3350418"/>
            <a:ext cx="464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dirty="0" smtClean="0"/>
              <a:t>Events are focused</a:t>
            </a:r>
          </a:p>
          <a:p>
            <a:pPr eaLnBrk="1" hangingPunct="1"/>
            <a:r>
              <a:rPr lang="en-US" dirty="0"/>
              <a:t>a</a:t>
            </a:r>
            <a:r>
              <a:rPr lang="en-US" dirty="0" smtClean="0"/>
              <a:t>round the conflict. </a:t>
            </a:r>
            <a:endParaRPr lang="en-US" dirty="0"/>
          </a:p>
        </p:txBody>
      </p:sp>
      <p:sp>
        <p:nvSpPr>
          <p:cNvPr id="10" name="TextBox 9"/>
          <p:cNvSpPr txBox="1">
            <a:spLocks noChangeArrowheads="1"/>
          </p:cNvSpPr>
          <p:nvPr/>
        </p:nvSpPr>
        <p:spPr bwMode="auto">
          <a:xfrm>
            <a:off x="3048000" y="1295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u="sng" dirty="0" smtClean="0"/>
              <a:t>Climax</a:t>
            </a:r>
            <a:r>
              <a:rPr lang="en-US" dirty="0" smtClean="0"/>
              <a:t>:</a:t>
            </a:r>
            <a:endParaRPr lang="en-US" dirty="0"/>
          </a:p>
        </p:txBody>
      </p:sp>
      <p:sp>
        <p:nvSpPr>
          <p:cNvPr id="11" name="TextBox 10"/>
          <p:cNvSpPr txBox="1">
            <a:spLocks noChangeArrowheads="1"/>
          </p:cNvSpPr>
          <p:nvPr/>
        </p:nvSpPr>
        <p:spPr bwMode="auto">
          <a:xfrm>
            <a:off x="4229100" y="1295400"/>
            <a:ext cx="281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dirty="0"/>
              <a:t>Here’s a </a:t>
            </a:r>
            <a:r>
              <a:rPr lang="en-US" dirty="0" smtClean="0"/>
              <a:t>solution to my problem!</a:t>
            </a:r>
            <a:endParaRPr lang="en-US" dirty="0"/>
          </a:p>
        </p:txBody>
      </p:sp>
      <p:sp>
        <p:nvSpPr>
          <p:cNvPr id="13" name="TextBox 12"/>
          <p:cNvSpPr txBox="1">
            <a:spLocks noChangeArrowheads="1"/>
          </p:cNvSpPr>
          <p:nvPr/>
        </p:nvSpPr>
        <p:spPr bwMode="auto">
          <a:xfrm>
            <a:off x="6096000" y="3378379"/>
            <a:ext cx="281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dirty="0"/>
              <a:t>Carrying out </a:t>
            </a:r>
            <a:r>
              <a:rPr lang="en-US" dirty="0" smtClean="0"/>
              <a:t>the solution.</a:t>
            </a:r>
            <a:endParaRPr lang="en-US" dirty="0"/>
          </a:p>
        </p:txBody>
      </p:sp>
      <p:sp>
        <p:nvSpPr>
          <p:cNvPr id="14" name="TextBox 13"/>
          <p:cNvSpPr txBox="1">
            <a:spLocks noChangeArrowheads="1"/>
          </p:cNvSpPr>
          <p:nvPr/>
        </p:nvSpPr>
        <p:spPr bwMode="auto">
          <a:xfrm>
            <a:off x="5924550" y="2916714"/>
            <a:ext cx="2247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u="sng" dirty="0"/>
              <a:t>Falling Action: </a:t>
            </a:r>
          </a:p>
        </p:txBody>
      </p:sp>
      <p:sp>
        <p:nvSpPr>
          <p:cNvPr id="15" name="TextBox 14"/>
          <p:cNvSpPr txBox="1">
            <a:spLocks noChangeArrowheads="1"/>
          </p:cNvSpPr>
          <p:nvPr/>
        </p:nvSpPr>
        <p:spPr bwMode="auto">
          <a:xfrm>
            <a:off x="7033260" y="5355906"/>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sz="2000" u="sng" dirty="0"/>
              <a:t>Resolution</a:t>
            </a:r>
          </a:p>
        </p:txBody>
      </p:sp>
      <p:sp>
        <p:nvSpPr>
          <p:cNvPr id="16" name="TextBox 15"/>
          <p:cNvSpPr txBox="1">
            <a:spLocks noChangeArrowheads="1"/>
          </p:cNvSpPr>
          <p:nvPr/>
        </p:nvSpPr>
        <p:spPr bwMode="auto">
          <a:xfrm>
            <a:off x="7414260" y="5786435"/>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sz="2000" dirty="0" smtClean="0"/>
              <a:t>All done!</a:t>
            </a:r>
            <a:endParaRPr lang="en-US" sz="2000" dirty="0"/>
          </a:p>
        </p:txBody>
      </p:sp>
      <p:sp>
        <p:nvSpPr>
          <p:cNvPr id="3" name="TextBox 2"/>
          <p:cNvSpPr txBox="1"/>
          <p:nvPr/>
        </p:nvSpPr>
        <p:spPr>
          <a:xfrm>
            <a:off x="533400" y="265777"/>
            <a:ext cx="8077200" cy="2062103"/>
          </a:xfrm>
          <a:prstGeom prst="rect">
            <a:avLst/>
          </a:prstGeom>
          <a:noFill/>
        </p:spPr>
        <p:txBody>
          <a:bodyPr wrap="square" rtlCol="0">
            <a:spAutoFit/>
          </a:bodyPr>
          <a:lstStyle/>
          <a:p>
            <a:r>
              <a:rPr lang="en-US" sz="3200" dirty="0" smtClean="0">
                <a:latin typeface="Britannic Bold" pitchFamily="34" charset="0"/>
              </a:rPr>
              <a:t>Where are we on </a:t>
            </a:r>
          </a:p>
          <a:p>
            <a:r>
              <a:rPr lang="en-US" sz="3200" dirty="0" smtClean="0">
                <a:latin typeface="Britannic Bold" pitchFamily="34" charset="0"/>
              </a:rPr>
              <a:t>the </a:t>
            </a:r>
          </a:p>
          <a:p>
            <a:r>
              <a:rPr lang="en-US" sz="3200" dirty="0" smtClean="0">
                <a:latin typeface="Britannic Bold" pitchFamily="34" charset="0"/>
              </a:rPr>
              <a:t>PLOT </a:t>
            </a:r>
          </a:p>
          <a:p>
            <a:r>
              <a:rPr lang="en-US" sz="3200" dirty="0" smtClean="0">
                <a:latin typeface="Britannic Bold" pitchFamily="34" charset="0"/>
              </a:rPr>
              <a:t>Diagram?</a:t>
            </a:r>
            <a:endParaRPr lang="en-US" sz="3200" dirty="0">
              <a:latin typeface="Britannic Bold" pitchFamily="34" charset="0"/>
            </a:endParaRPr>
          </a:p>
        </p:txBody>
      </p:sp>
      <p:pic>
        <p:nvPicPr>
          <p:cNvPr id="38914" name="Picture 2" descr="C:\Documents and Settings\kadamminger\Local Settings\Temporary Internet Files\Content.IE5\9TONX1OR\MM90004092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23805" y="-244330"/>
            <a:ext cx="1941715" cy="170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613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down)">
                                      <p:cBhvr>
                                        <p:cTn id="7" dur="580">
                                          <p:stCondLst>
                                            <p:cond delay="0"/>
                                          </p:stCondLst>
                                        </p:cTn>
                                        <p:tgtEl>
                                          <p:spTgt spid="38914"/>
                                        </p:tgtEl>
                                      </p:cBhvr>
                                    </p:animEffect>
                                    <p:anim calcmode="lin" valueType="num">
                                      <p:cBhvr>
                                        <p:cTn id="8" dur="1822" tmFilter="0,0; 0.14,0.36; 0.43,0.73; 0.71,0.91; 1.0,1.0">
                                          <p:stCondLst>
                                            <p:cond delay="0"/>
                                          </p:stCondLst>
                                        </p:cTn>
                                        <p:tgtEl>
                                          <p:spTgt spid="389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9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9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9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914"/>
                                        </p:tgtEl>
                                        <p:attrNameLst>
                                          <p:attrName>ppt_y</p:attrName>
                                        </p:attrNameLst>
                                      </p:cBhvr>
                                      <p:tavLst>
                                        <p:tav tm="0" fmla="#ppt_y-sin(pi*$)/81">
                                          <p:val>
                                            <p:fltVal val="0"/>
                                          </p:val>
                                        </p:tav>
                                        <p:tav tm="100000">
                                          <p:val>
                                            <p:fltVal val="1"/>
                                          </p:val>
                                        </p:tav>
                                      </p:tavLst>
                                    </p:anim>
                                    <p:animScale>
                                      <p:cBhvr>
                                        <p:cTn id="13" dur="26">
                                          <p:stCondLst>
                                            <p:cond delay="650"/>
                                          </p:stCondLst>
                                        </p:cTn>
                                        <p:tgtEl>
                                          <p:spTgt spid="38914"/>
                                        </p:tgtEl>
                                      </p:cBhvr>
                                      <p:to x="100000" y="60000"/>
                                    </p:animScale>
                                    <p:animScale>
                                      <p:cBhvr>
                                        <p:cTn id="14" dur="166" decel="50000">
                                          <p:stCondLst>
                                            <p:cond delay="676"/>
                                          </p:stCondLst>
                                        </p:cTn>
                                        <p:tgtEl>
                                          <p:spTgt spid="38914"/>
                                        </p:tgtEl>
                                      </p:cBhvr>
                                      <p:to x="100000" y="100000"/>
                                    </p:animScale>
                                    <p:animScale>
                                      <p:cBhvr>
                                        <p:cTn id="15" dur="26">
                                          <p:stCondLst>
                                            <p:cond delay="1312"/>
                                          </p:stCondLst>
                                        </p:cTn>
                                        <p:tgtEl>
                                          <p:spTgt spid="38914"/>
                                        </p:tgtEl>
                                      </p:cBhvr>
                                      <p:to x="100000" y="80000"/>
                                    </p:animScale>
                                    <p:animScale>
                                      <p:cBhvr>
                                        <p:cTn id="16" dur="166" decel="50000">
                                          <p:stCondLst>
                                            <p:cond delay="1338"/>
                                          </p:stCondLst>
                                        </p:cTn>
                                        <p:tgtEl>
                                          <p:spTgt spid="38914"/>
                                        </p:tgtEl>
                                      </p:cBhvr>
                                      <p:to x="100000" y="100000"/>
                                    </p:animScale>
                                    <p:animScale>
                                      <p:cBhvr>
                                        <p:cTn id="17" dur="26">
                                          <p:stCondLst>
                                            <p:cond delay="1642"/>
                                          </p:stCondLst>
                                        </p:cTn>
                                        <p:tgtEl>
                                          <p:spTgt spid="38914"/>
                                        </p:tgtEl>
                                      </p:cBhvr>
                                      <p:to x="100000" y="90000"/>
                                    </p:animScale>
                                    <p:animScale>
                                      <p:cBhvr>
                                        <p:cTn id="18" dur="166" decel="50000">
                                          <p:stCondLst>
                                            <p:cond delay="1668"/>
                                          </p:stCondLst>
                                        </p:cTn>
                                        <p:tgtEl>
                                          <p:spTgt spid="38914"/>
                                        </p:tgtEl>
                                      </p:cBhvr>
                                      <p:to x="100000" y="100000"/>
                                    </p:animScale>
                                    <p:animScale>
                                      <p:cBhvr>
                                        <p:cTn id="19" dur="26">
                                          <p:stCondLst>
                                            <p:cond delay="1808"/>
                                          </p:stCondLst>
                                        </p:cTn>
                                        <p:tgtEl>
                                          <p:spTgt spid="38914"/>
                                        </p:tgtEl>
                                      </p:cBhvr>
                                      <p:to x="100000" y="95000"/>
                                    </p:animScale>
                                    <p:animScale>
                                      <p:cBhvr>
                                        <p:cTn id="20" dur="166" decel="50000">
                                          <p:stCondLst>
                                            <p:cond delay="1834"/>
                                          </p:stCondLst>
                                        </p:cTn>
                                        <p:tgtEl>
                                          <p:spTgt spid="389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682" y="304800"/>
            <a:ext cx="8458200" cy="1754326"/>
          </a:xfrm>
          <a:prstGeom prst="rect">
            <a:avLst/>
          </a:prstGeom>
        </p:spPr>
        <p:txBody>
          <a:bodyPr wrap="square">
            <a:spAutoFit/>
          </a:bodyPr>
          <a:lstStyle/>
          <a:p>
            <a:pPr eaLnBrk="1" hangingPunct="1">
              <a:lnSpc>
                <a:spcPct val="90000"/>
              </a:lnSpc>
              <a:buFontTx/>
              <a:buNone/>
            </a:pPr>
            <a:r>
              <a:rPr lang="en-US" dirty="0" smtClean="0">
                <a:ea typeface="ＭＳ Ｐゴシック"/>
                <a:cs typeface="ＭＳ Ｐゴシック"/>
              </a:rPr>
              <a:t>The little pig lit </a:t>
            </a:r>
            <a:r>
              <a:rPr lang="en-US" dirty="0">
                <a:ea typeface="ＭＳ Ｐゴシック"/>
                <a:cs typeface="ＭＳ Ｐゴシック"/>
              </a:rPr>
              <a:t>a roaring fire in the fireplace and placed on it a large kettle of water.  When the wolf finally found the hole in the </a:t>
            </a:r>
            <a:r>
              <a:rPr lang="en-US" dirty="0" smtClean="0">
                <a:ea typeface="ＭＳ Ｐゴシック"/>
                <a:cs typeface="ＭＳ Ｐゴシック"/>
              </a:rPr>
              <a:t>chimney, </a:t>
            </a:r>
            <a:r>
              <a:rPr lang="en-US" dirty="0">
                <a:ea typeface="ＭＳ Ｐゴシック"/>
                <a:cs typeface="ＭＳ Ｐゴシック"/>
              </a:rPr>
              <a:t>he crawled down and </a:t>
            </a:r>
            <a:r>
              <a:rPr lang="en-US" dirty="0" smtClean="0">
                <a:ea typeface="ＭＳ Ｐゴシック"/>
                <a:cs typeface="ＭＳ Ｐゴシック"/>
              </a:rPr>
              <a:t>KERSPLASH, right </a:t>
            </a:r>
            <a:r>
              <a:rPr lang="en-US" dirty="0">
                <a:ea typeface="ＭＳ Ｐゴシック"/>
                <a:cs typeface="ＭＳ Ｐゴシック"/>
              </a:rPr>
              <a:t>into that kettle of </a:t>
            </a:r>
            <a:r>
              <a:rPr lang="en-US" dirty="0" smtClean="0">
                <a:ea typeface="ＭＳ Ｐゴシック"/>
                <a:cs typeface="ＭＳ Ｐゴシック"/>
              </a:rPr>
              <a:t>water, </a:t>
            </a:r>
            <a:r>
              <a:rPr lang="en-US" dirty="0">
                <a:ea typeface="ＭＳ Ｐゴシック"/>
                <a:cs typeface="ＭＳ Ｐゴシック"/>
              </a:rPr>
              <a:t>and that was the end of his troubles with the big bad wolf.</a:t>
            </a:r>
          </a:p>
        </p:txBody>
      </p:sp>
      <p:pic>
        <p:nvPicPr>
          <p:cNvPr id="39942" name="Picture 6" descr="http://t0.gstatic.com/images?q=tbn:ANd9GcSm4L_gWQcBo_GFs079i9azfM5LVHCiXh0AdUG6JqtQIMux-FqMYAfvSVfQe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438400"/>
            <a:ext cx="4045179"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53543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990600" y="1752600"/>
            <a:ext cx="6934200" cy="4038600"/>
          </a:xfrm>
          <a:prstGeom prst="triangle">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p>
        </p:txBody>
      </p:sp>
      <p:sp>
        <p:nvSpPr>
          <p:cNvPr id="6" name="TextBox 5"/>
          <p:cNvSpPr txBox="1">
            <a:spLocks noChangeArrowheads="1"/>
          </p:cNvSpPr>
          <p:nvPr/>
        </p:nvSpPr>
        <p:spPr bwMode="auto">
          <a:xfrm>
            <a:off x="15240" y="5560218"/>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u="sng" dirty="0"/>
              <a:t>Exposition</a:t>
            </a:r>
          </a:p>
        </p:txBody>
      </p:sp>
      <p:sp>
        <p:nvSpPr>
          <p:cNvPr id="7" name="TextBox 6"/>
          <p:cNvSpPr txBox="1">
            <a:spLocks noChangeArrowheads="1"/>
          </p:cNvSpPr>
          <p:nvPr/>
        </p:nvSpPr>
        <p:spPr bwMode="auto">
          <a:xfrm>
            <a:off x="106680" y="2869883"/>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u="sng" dirty="0"/>
              <a:t>Rising Action: </a:t>
            </a:r>
          </a:p>
        </p:txBody>
      </p:sp>
      <p:sp>
        <p:nvSpPr>
          <p:cNvPr id="8" name="TextBox 7"/>
          <p:cNvSpPr txBox="1">
            <a:spLocks noChangeArrowheads="1"/>
          </p:cNvSpPr>
          <p:nvPr/>
        </p:nvSpPr>
        <p:spPr bwMode="auto">
          <a:xfrm>
            <a:off x="15240" y="60198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dirty="0"/>
              <a:t>Opening of a story / background</a:t>
            </a:r>
          </a:p>
        </p:txBody>
      </p:sp>
      <p:sp>
        <p:nvSpPr>
          <p:cNvPr id="9" name="TextBox 8"/>
          <p:cNvSpPr txBox="1">
            <a:spLocks noChangeArrowheads="1"/>
          </p:cNvSpPr>
          <p:nvPr/>
        </p:nvSpPr>
        <p:spPr bwMode="auto">
          <a:xfrm>
            <a:off x="274320" y="3350418"/>
            <a:ext cx="464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dirty="0" smtClean="0"/>
              <a:t>Events are focused</a:t>
            </a:r>
          </a:p>
          <a:p>
            <a:pPr eaLnBrk="1" hangingPunct="1"/>
            <a:r>
              <a:rPr lang="en-US" dirty="0"/>
              <a:t>a</a:t>
            </a:r>
            <a:r>
              <a:rPr lang="en-US" dirty="0" smtClean="0"/>
              <a:t>round the conflict.</a:t>
            </a:r>
            <a:endParaRPr lang="en-US" dirty="0"/>
          </a:p>
        </p:txBody>
      </p:sp>
      <p:sp>
        <p:nvSpPr>
          <p:cNvPr id="10" name="TextBox 9"/>
          <p:cNvSpPr txBox="1">
            <a:spLocks noChangeArrowheads="1"/>
          </p:cNvSpPr>
          <p:nvPr/>
        </p:nvSpPr>
        <p:spPr bwMode="auto">
          <a:xfrm>
            <a:off x="3048000" y="1295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u="sng" dirty="0" smtClean="0"/>
              <a:t>Climax</a:t>
            </a:r>
            <a:r>
              <a:rPr lang="en-US" dirty="0" smtClean="0"/>
              <a:t>:</a:t>
            </a:r>
            <a:endParaRPr lang="en-US" dirty="0"/>
          </a:p>
        </p:txBody>
      </p:sp>
      <p:sp>
        <p:nvSpPr>
          <p:cNvPr id="11" name="TextBox 10"/>
          <p:cNvSpPr txBox="1">
            <a:spLocks noChangeArrowheads="1"/>
          </p:cNvSpPr>
          <p:nvPr/>
        </p:nvSpPr>
        <p:spPr bwMode="auto">
          <a:xfrm>
            <a:off x="4229100" y="1295400"/>
            <a:ext cx="281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dirty="0"/>
              <a:t>Here’s a </a:t>
            </a:r>
            <a:r>
              <a:rPr lang="en-US" dirty="0" smtClean="0"/>
              <a:t>solution to my problem!</a:t>
            </a:r>
            <a:endParaRPr lang="en-US" dirty="0"/>
          </a:p>
        </p:txBody>
      </p:sp>
      <p:sp>
        <p:nvSpPr>
          <p:cNvPr id="13" name="TextBox 12"/>
          <p:cNvSpPr txBox="1">
            <a:spLocks noChangeArrowheads="1"/>
          </p:cNvSpPr>
          <p:nvPr/>
        </p:nvSpPr>
        <p:spPr bwMode="auto">
          <a:xfrm>
            <a:off x="6096000" y="3378379"/>
            <a:ext cx="281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dirty="0"/>
              <a:t>Carrying out </a:t>
            </a:r>
            <a:r>
              <a:rPr lang="en-US" dirty="0" smtClean="0"/>
              <a:t>the solution.</a:t>
            </a:r>
            <a:endParaRPr lang="en-US" dirty="0"/>
          </a:p>
        </p:txBody>
      </p:sp>
      <p:sp>
        <p:nvSpPr>
          <p:cNvPr id="14" name="TextBox 13"/>
          <p:cNvSpPr txBox="1">
            <a:spLocks noChangeArrowheads="1"/>
          </p:cNvSpPr>
          <p:nvPr/>
        </p:nvSpPr>
        <p:spPr bwMode="auto">
          <a:xfrm>
            <a:off x="5924550" y="2916714"/>
            <a:ext cx="2247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u="sng" dirty="0"/>
              <a:t>Falling Action: </a:t>
            </a:r>
          </a:p>
        </p:txBody>
      </p:sp>
      <p:sp>
        <p:nvSpPr>
          <p:cNvPr id="15" name="TextBox 14"/>
          <p:cNvSpPr txBox="1">
            <a:spLocks noChangeArrowheads="1"/>
          </p:cNvSpPr>
          <p:nvPr/>
        </p:nvSpPr>
        <p:spPr bwMode="auto">
          <a:xfrm>
            <a:off x="7033260" y="5355906"/>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sz="2000" u="sng" dirty="0"/>
              <a:t>Resolution</a:t>
            </a:r>
          </a:p>
        </p:txBody>
      </p:sp>
      <p:sp>
        <p:nvSpPr>
          <p:cNvPr id="16" name="TextBox 15"/>
          <p:cNvSpPr txBox="1">
            <a:spLocks noChangeArrowheads="1"/>
          </p:cNvSpPr>
          <p:nvPr/>
        </p:nvSpPr>
        <p:spPr bwMode="auto">
          <a:xfrm>
            <a:off x="7414260" y="5786435"/>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sz="2000" dirty="0" smtClean="0"/>
              <a:t>All done!</a:t>
            </a:r>
            <a:endParaRPr lang="en-US" sz="2000" dirty="0"/>
          </a:p>
        </p:txBody>
      </p:sp>
      <p:sp>
        <p:nvSpPr>
          <p:cNvPr id="3" name="TextBox 2"/>
          <p:cNvSpPr txBox="1"/>
          <p:nvPr/>
        </p:nvSpPr>
        <p:spPr>
          <a:xfrm>
            <a:off x="533400" y="265777"/>
            <a:ext cx="8077200" cy="584775"/>
          </a:xfrm>
          <a:prstGeom prst="rect">
            <a:avLst/>
          </a:prstGeom>
          <a:noFill/>
        </p:spPr>
        <p:txBody>
          <a:bodyPr wrap="square" rtlCol="0">
            <a:spAutoFit/>
          </a:bodyPr>
          <a:lstStyle/>
          <a:p>
            <a:r>
              <a:rPr lang="en-US" sz="3200" dirty="0" smtClean="0">
                <a:latin typeface="Britannic Bold" pitchFamily="34" charset="0"/>
              </a:rPr>
              <a:t>Where are we on the PLOT Diagram?</a:t>
            </a:r>
            <a:endParaRPr lang="en-US" sz="3200" dirty="0">
              <a:latin typeface="Britannic Bold" pitchFamily="34" charset="0"/>
            </a:endParaRPr>
          </a:p>
        </p:txBody>
      </p:sp>
      <p:pic>
        <p:nvPicPr>
          <p:cNvPr id="38914" name="Picture 2" descr="C:\Documents and Settings\kadamminger\Local Settings\Temporary Internet Files\Content.IE5\9TONX1OR\MM90004092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65371" y="1272712"/>
            <a:ext cx="1941715" cy="170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613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down)">
                                      <p:cBhvr>
                                        <p:cTn id="7" dur="580">
                                          <p:stCondLst>
                                            <p:cond delay="0"/>
                                          </p:stCondLst>
                                        </p:cTn>
                                        <p:tgtEl>
                                          <p:spTgt spid="38914"/>
                                        </p:tgtEl>
                                      </p:cBhvr>
                                    </p:animEffect>
                                    <p:anim calcmode="lin" valueType="num">
                                      <p:cBhvr>
                                        <p:cTn id="8" dur="1822" tmFilter="0,0; 0.14,0.36; 0.43,0.73; 0.71,0.91; 1.0,1.0">
                                          <p:stCondLst>
                                            <p:cond delay="0"/>
                                          </p:stCondLst>
                                        </p:cTn>
                                        <p:tgtEl>
                                          <p:spTgt spid="389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9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9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9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914"/>
                                        </p:tgtEl>
                                        <p:attrNameLst>
                                          <p:attrName>ppt_y</p:attrName>
                                        </p:attrNameLst>
                                      </p:cBhvr>
                                      <p:tavLst>
                                        <p:tav tm="0" fmla="#ppt_y-sin(pi*$)/81">
                                          <p:val>
                                            <p:fltVal val="0"/>
                                          </p:val>
                                        </p:tav>
                                        <p:tav tm="100000">
                                          <p:val>
                                            <p:fltVal val="1"/>
                                          </p:val>
                                        </p:tav>
                                      </p:tavLst>
                                    </p:anim>
                                    <p:animScale>
                                      <p:cBhvr>
                                        <p:cTn id="13" dur="26">
                                          <p:stCondLst>
                                            <p:cond delay="650"/>
                                          </p:stCondLst>
                                        </p:cTn>
                                        <p:tgtEl>
                                          <p:spTgt spid="38914"/>
                                        </p:tgtEl>
                                      </p:cBhvr>
                                      <p:to x="100000" y="60000"/>
                                    </p:animScale>
                                    <p:animScale>
                                      <p:cBhvr>
                                        <p:cTn id="14" dur="166" decel="50000">
                                          <p:stCondLst>
                                            <p:cond delay="676"/>
                                          </p:stCondLst>
                                        </p:cTn>
                                        <p:tgtEl>
                                          <p:spTgt spid="38914"/>
                                        </p:tgtEl>
                                      </p:cBhvr>
                                      <p:to x="100000" y="100000"/>
                                    </p:animScale>
                                    <p:animScale>
                                      <p:cBhvr>
                                        <p:cTn id="15" dur="26">
                                          <p:stCondLst>
                                            <p:cond delay="1312"/>
                                          </p:stCondLst>
                                        </p:cTn>
                                        <p:tgtEl>
                                          <p:spTgt spid="38914"/>
                                        </p:tgtEl>
                                      </p:cBhvr>
                                      <p:to x="100000" y="80000"/>
                                    </p:animScale>
                                    <p:animScale>
                                      <p:cBhvr>
                                        <p:cTn id="16" dur="166" decel="50000">
                                          <p:stCondLst>
                                            <p:cond delay="1338"/>
                                          </p:stCondLst>
                                        </p:cTn>
                                        <p:tgtEl>
                                          <p:spTgt spid="38914"/>
                                        </p:tgtEl>
                                      </p:cBhvr>
                                      <p:to x="100000" y="100000"/>
                                    </p:animScale>
                                    <p:animScale>
                                      <p:cBhvr>
                                        <p:cTn id="17" dur="26">
                                          <p:stCondLst>
                                            <p:cond delay="1642"/>
                                          </p:stCondLst>
                                        </p:cTn>
                                        <p:tgtEl>
                                          <p:spTgt spid="38914"/>
                                        </p:tgtEl>
                                      </p:cBhvr>
                                      <p:to x="100000" y="90000"/>
                                    </p:animScale>
                                    <p:animScale>
                                      <p:cBhvr>
                                        <p:cTn id="18" dur="166" decel="50000">
                                          <p:stCondLst>
                                            <p:cond delay="1668"/>
                                          </p:stCondLst>
                                        </p:cTn>
                                        <p:tgtEl>
                                          <p:spTgt spid="38914"/>
                                        </p:tgtEl>
                                      </p:cBhvr>
                                      <p:to x="100000" y="100000"/>
                                    </p:animScale>
                                    <p:animScale>
                                      <p:cBhvr>
                                        <p:cTn id="19" dur="26">
                                          <p:stCondLst>
                                            <p:cond delay="1808"/>
                                          </p:stCondLst>
                                        </p:cTn>
                                        <p:tgtEl>
                                          <p:spTgt spid="38914"/>
                                        </p:tgtEl>
                                      </p:cBhvr>
                                      <p:to x="100000" y="95000"/>
                                    </p:animScale>
                                    <p:animScale>
                                      <p:cBhvr>
                                        <p:cTn id="20" dur="166" decel="50000">
                                          <p:stCondLst>
                                            <p:cond delay="1834"/>
                                          </p:stCondLst>
                                        </p:cTn>
                                        <p:tgtEl>
                                          <p:spTgt spid="389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685800"/>
            <a:ext cx="8229600" cy="1938992"/>
          </a:xfrm>
          <a:prstGeom prst="rect">
            <a:avLst/>
          </a:prstGeom>
        </p:spPr>
        <p:txBody>
          <a:bodyPr wrap="square">
            <a:spAutoFit/>
          </a:bodyPr>
          <a:lstStyle/>
          <a:p>
            <a:pPr eaLnBrk="1" hangingPunct="1">
              <a:buFontTx/>
              <a:buNone/>
            </a:pPr>
            <a:r>
              <a:rPr lang="en-US" dirty="0" smtClean="0">
                <a:ea typeface="ＭＳ Ｐゴシック"/>
                <a:cs typeface="ＭＳ Ｐゴシック"/>
              </a:rPr>
              <a:t>The next day the little pig invited his mother over . She said, "You see? </a:t>
            </a:r>
            <a:r>
              <a:rPr lang="en-US" dirty="0">
                <a:ea typeface="ＭＳ Ｐゴシック"/>
                <a:cs typeface="ＭＳ Ｐゴシック"/>
              </a:rPr>
              <a:t>I</a:t>
            </a:r>
            <a:r>
              <a:rPr lang="en-US" dirty="0" smtClean="0">
                <a:ea typeface="ＭＳ Ｐゴシック"/>
                <a:cs typeface="ＭＳ Ｐゴシック"/>
              </a:rPr>
              <a:t>t is just as I told you. The way to get along in the world is to do things as well as you can." Fortunately for that little pig, he learned that lesson. And he just lived happily ever after!</a:t>
            </a:r>
          </a:p>
        </p:txBody>
      </p:sp>
      <p:pic>
        <p:nvPicPr>
          <p:cNvPr id="58370" name="Picture 2" descr="http://www.surlalunefairytales.com/illustrations/threepigs/images/brooke_pig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571750"/>
            <a:ext cx="33337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8302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kadamminger\Local Settings\Temporary Internet Files\Content.IE5\9TONX1OR\MM90004092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3765916"/>
            <a:ext cx="1941715" cy="1707370"/>
          </a:xfrm>
          <a:prstGeom prst="rect">
            <a:avLst/>
          </a:prstGeom>
          <a:noFill/>
          <a:extLst>
            <a:ext uri="{909E8E84-426E-40DD-AFC4-6F175D3DCCD1}">
              <a14:hiddenFill xmlns:a14="http://schemas.microsoft.com/office/drawing/2010/main">
                <a:solidFill>
                  <a:srgbClr val="FFFFFF"/>
                </a:solidFill>
              </a14:hiddenFill>
            </a:ext>
          </a:extLst>
        </p:spPr>
      </p:pic>
      <p:sp>
        <p:nvSpPr>
          <p:cNvPr id="12" name="Isosceles Triangle 11"/>
          <p:cNvSpPr/>
          <p:nvPr/>
        </p:nvSpPr>
        <p:spPr>
          <a:xfrm>
            <a:off x="990600" y="1752600"/>
            <a:ext cx="6934200" cy="4038600"/>
          </a:xfrm>
          <a:prstGeom prst="triangle">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p>
        </p:txBody>
      </p:sp>
      <p:sp>
        <p:nvSpPr>
          <p:cNvPr id="6" name="TextBox 5"/>
          <p:cNvSpPr txBox="1">
            <a:spLocks noChangeArrowheads="1"/>
          </p:cNvSpPr>
          <p:nvPr/>
        </p:nvSpPr>
        <p:spPr bwMode="auto">
          <a:xfrm>
            <a:off x="15240" y="5560218"/>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u="sng" dirty="0"/>
              <a:t>Exposition</a:t>
            </a:r>
          </a:p>
        </p:txBody>
      </p:sp>
      <p:sp>
        <p:nvSpPr>
          <p:cNvPr id="7" name="TextBox 6"/>
          <p:cNvSpPr txBox="1">
            <a:spLocks noChangeArrowheads="1"/>
          </p:cNvSpPr>
          <p:nvPr/>
        </p:nvSpPr>
        <p:spPr bwMode="auto">
          <a:xfrm>
            <a:off x="106680" y="2869883"/>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u="sng" dirty="0"/>
              <a:t>Rising Action: </a:t>
            </a:r>
          </a:p>
        </p:txBody>
      </p:sp>
      <p:sp>
        <p:nvSpPr>
          <p:cNvPr id="8" name="TextBox 7"/>
          <p:cNvSpPr txBox="1">
            <a:spLocks noChangeArrowheads="1"/>
          </p:cNvSpPr>
          <p:nvPr/>
        </p:nvSpPr>
        <p:spPr bwMode="auto">
          <a:xfrm>
            <a:off x="15240" y="60198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dirty="0"/>
              <a:t>Opening of a story / background</a:t>
            </a:r>
          </a:p>
        </p:txBody>
      </p:sp>
      <p:sp>
        <p:nvSpPr>
          <p:cNvPr id="9" name="TextBox 8"/>
          <p:cNvSpPr txBox="1">
            <a:spLocks noChangeArrowheads="1"/>
          </p:cNvSpPr>
          <p:nvPr/>
        </p:nvSpPr>
        <p:spPr bwMode="auto">
          <a:xfrm>
            <a:off x="274320" y="3350418"/>
            <a:ext cx="464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dirty="0" smtClean="0"/>
              <a:t>Events are focused</a:t>
            </a:r>
          </a:p>
          <a:p>
            <a:pPr eaLnBrk="1" hangingPunct="1"/>
            <a:r>
              <a:rPr lang="en-US" dirty="0"/>
              <a:t>a</a:t>
            </a:r>
            <a:r>
              <a:rPr lang="en-US" dirty="0" smtClean="0"/>
              <a:t>round the conflict. </a:t>
            </a:r>
            <a:endParaRPr lang="en-US" dirty="0"/>
          </a:p>
        </p:txBody>
      </p:sp>
      <p:sp>
        <p:nvSpPr>
          <p:cNvPr id="10" name="TextBox 9"/>
          <p:cNvSpPr txBox="1">
            <a:spLocks noChangeArrowheads="1"/>
          </p:cNvSpPr>
          <p:nvPr/>
        </p:nvSpPr>
        <p:spPr bwMode="auto">
          <a:xfrm>
            <a:off x="3048000" y="1295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u="sng" dirty="0" smtClean="0"/>
              <a:t>Climax</a:t>
            </a:r>
            <a:r>
              <a:rPr lang="en-US" dirty="0" smtClean="0"/>
              <a:t>:</a:t>
            </a:r>
            <a:endParaRPr lang="en-US" dirty="0"/>
          </a:p>
        </p:txBody>
      </p:sp>
      <p:sp>
        <p:nvSpPr>
          <p:cNvPr id="11" name="TextBox 10"/>
          <p:cNvSpPr txBox="1">
            <a:spLocks noChangeArrowheads="1"/>
          </p:cNvSpPr>
          <p:nvPr/>
        </p:nvSpPr>
        <p:spPr bwMode="auto">
          <a:xfrm>
            <a:off x="4229100" y="1295400"/>
            <a:ext cx="281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dirty="0"/>
              <a:t>Here’s a </a:t>
            </a:r>
            <a:r>
              <a:rPr lang="en-US" dirty="0" smtClean="0"/>
              <a:t>solution to my problem!</a:t>
            </a:r>
            <a:endParaRPr lang="en-US" dirty="0"/>
          </a:p>
        </p:txBody>
      </p:sp>
      <p:sp>
        <p:nvSpPr>
          <p:cNvPr id="13" name="TextBox 12"/>
          <p:cNvSpPr txBox="1">
            <a:spLocks noChangeArrowheads="1"/>
          </p:cNvSpPr>
          <p:nvPr/>
        </p:nvSpPr>
        <p:spPr bwMode="auto">
          <a:xfrm>
            <a:off x="6096000" y="3378379"/>
            <a:ext cx="281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dirty="0"/>
              <a:t>Carrying out </a:t>
            </a:r>
            <a:r>
              <a:rPr lang="en-US" dirty="0" smtClean="0"/>
              <a:t>the solution.</a:t>
            </a:r>
            <a:endParaRPr lang="en-US" dirty="0"/>
          </a:p>
        </p:txBody>
      </p:sp>
      <p:sp>
        <p:nvSpPr>
          <p:cNvPr id="14" name="TextBox 13"/>
          <p:cNvSpPr txBox="1">
            <a:spLocks noChangeArrowheads="1"/>
          </p:cNvSpPr>
          <p:nvPr/>
        </p:nvSpPr>
        <p:spPr bwMode="auto">
          <a:xfrm>
            <a:off x="5924550" y="2916714"/>
            <a:ext cx="2247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u="sng" dirty="0"/>
              <a:t>Falling Action: </a:t>
            </a:r>
          </a:p>
        </p:txBody>
      </p:sp>
      <p:sp>
        <p:nvSpPr>
          <p:cNvPr id="15" name="TextBox 14"/>
          <p:cNvSpPr txBox="1">
            <a:spLocks noChangeArrowheads="1"/>
          </p:cNvSpPr>
          <p:nvPr/>
        </p:nvSpPr>
        <p:spPr bwMode="auto">
          <a:xfrm>
            <a:off x="7033260" y="5355906"/>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sz="2000" u="sng" dirty="0"/>
              <a:t>Resolution</a:t>
            </a:r>
          </a:p>
        </p:txBody>
      </p:sp>
      <p:sp>
        <p:nvSpPr>
          <p:cNvPr id="16" name="TextBox 15"/>
          <p:cNvSpPr txBox="1">
            <a:spLocks noChangeArrowheads="1"/>
          </p:cNvSpPr>
          <p:nvPr/>
        </p:nvSpPr>
        <p:spPr bwMode="auto">
          <a:xfrm>
            <a:off x="7414260" y="5786435"/>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sz="2000" dirty="0" smtClean="0"/>
              <a:t>All done!</a:t>
            </a:r>
            <a:endParaRPr lang="en-US" sz="2000" dirty="0"/>
          </a:p>
        </p:txBody>
      </p:sp>
      <p:sp>
        <p:nvSpPr>
          <p:cNvPr id="3" name="TextBox 2"/>
          <p:cNvSpPr txBox="1"/>
          <p:nvPr/>
        </p:nvSpPr>
        <p:spPr>
          <a:xfrm>
            <a:off x="533400" y="265777"/>
            <a:ext cx="8077200" cy="584775"/>
          </a:xfrm>
          <a:prstGeom prst="rect">
            <a:avLst/>
          </a:prstGeom>
          <a:noFill/>
        </p:spPr>
        <p:txBody>
          <a:bodyPr wrap="square" rtlCol="0">
            <a:spAutoFit/>
          </a:bodyPr>
          <a:lstStyle/>
          <a:p>
            <a:r>
              <a:rPr lang="en-US" sz="3200" dirty="0" smtClean="0">
                <a:latin typeface="Britannic Bold" pitchFamily="34" charset="0"/>
              </a:rPr>
              <a:t>Where are we on the PLOT Diagram?</a:t>
            </a:r>
            <a:endParaRPr lang="en-US" sz="3200" dirty="0">
              <a:latin typeface="Britannic Bold" pitchFamily="34" charset="0"/>
            </a:endParaRPr>
          </a:p>
        </p:txBody>
      </p:sp>
    </p:spTree>
    <p:extLst>
      <p:ext uri="{BB962C8B-B14F-4D97-AF65-F5344CB8AC3E}">
        <p14:creationId xmlns:p14="http://schemas.microsoft.com/office/powerpoint/2010/main" val="4049613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down)">
                                      <p:cBhvr>
                                        <p:cTn id="7" dur="580">
                                          <p:stCondLst>
                                            <p:cond delay="0"/>
                                          </p:stCondLst>
                                        </p:cTn>
                                        <p:tgtEl>
                                          <p:spTgt spid="38914"/>
                                        </p:tgtEl>
                                      </p:cBhvr>
                                    </p:animEffect>
                                    <p:anim calcmode="lin" valueType="num">
                                      <p:cBhvr>
                                        <p:cTn id="8" dur="1822" tmFilter="0,0; 0.14,0.36; 0.43,0.73; 0.71,0.91; 1.0,1.0">
                                          <p:stCondLst>
                                            <p:cond delay="0"/>
                                          </p:stCondLst>
                                        </p:cTn>
                                        <p:tgtEl>
                                          <p:spTgt spid="389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9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9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9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914"/>
                                        </p:tgtEl>
                                        <p:attrNameLst>
                                          <p:attrName>ppt_y</p:attrName>
                                        </p:attrNameLst>
                                      </p:cBhvr>
                                      <p:tavLst>
                                        <p:tav tm="0" fmla="#ppt_y-sin(pi*$)/81">
                                          <p:val>
                                            <p:fltVal val="0"/>
                                          </p:val>
                                        </p:tav>
                                        <p:tav tm="100000">
                                          <p:val>
                                            <p:fltVal val="1"/>
                                          </p:val>
                                        </p:tav>
                                      </p:tavLst>
                                    </p:anim>
                                    <p:animScale>
                                      <p:cBhvr>
                                        <p:cTn id="13" dur="26">
                                          <p:stCondLst>
                                            <p:cond delay="650"/>
                                          </p:stCondLst>
                                        </p:cTn>
                                        <p:tgtEl>
                                          <p:spTgt spid="38914"/>
                                        </p:tgtEl>
                                      </p:cBhvr>
                                      <p:to x="100000" y="60000"/>
                                    </p:animScale>
                                    <p:animScale>
                                      <p:cBhvr>
                                        <p:cTn id="14" dur="166" decel="50000">
                                          <p:stCondLst>
                                            <p:cond delay="676"/>
                                          </p:stCondLst>
                                        </p:cTn>
                                        <p:tgtEl>
                                          <p:spTgt spid="38914"/>
                                        </p:tgtEl>
                                      </p:cBhvr>
                                      <p:to x="100000" y="100000"/>
                                    </p:animScale>
                                    <p:animScale>
                                      <p:cBhvr>
                                        <p:cTn id="15" dur="26">
                                          <p:stCondLst>
                                            <p:cond delay="1312"/>
                                          </p:stCondLst>
                                        </p:cTn>
                                        <p:tgtEl>
                                          <p:spTgt spid="38914"/>
                                        </p:tgtEl>
                                      </p:cBhvr>
                                      <p:to x="100000" y="80000"/>
                                    </p:animScale>
                                    <p:animScale>
                                      <p:cBhvr>
                                        <p:cTn id="16" dur="166" decel="50000">
                                          <p:stCondLst>
                                            <p:cond delay="1338"/>
                                          </p:stCondLst>
                                        </p:cTn>
                                        <p:tgtEl>
                                          <p:spTgt spid="38914"/>
                                        </p:tgtEl>
                                      </p:cBhvr>
                                      <p:to x="100000" y="100000"/>
                                    </p:animScale>
                                    <p:animScale>
                                      <p:cBhvr>
                                        <p:cTn id="17" dur="26">
                                          <p:stCondLst>
                                            <p:cond delay="1642"/>
                                          </p:stCondLst>
                                        </p:cTn>
                                        <p:tgtEl>
                                          <p:spTgt spid="38914"/>
                                        </p:tgtEl>
                                      </p:cBhvr>
                                      <p:to x="100000" y="90000"/>
                                    </p:animScale>
                                    <p:animScale>
                                      <p:cBhvr>
                                        <p:cTn id="18" dur="166" decel="50000">
                                          <p:stCondLst>
                                            <p:cond delay="1668"/>
                                          </p:stCondLst>
                                        </p:cTn>
                                        <p:tgtEl>
                                          <p:spTgt spid="38914"/>
                                        </p:tgtEl>
                                      </p:cBhvr>
                                      <p:to x="100000" y="100000"/>
                                    </p:animScale>
                                    <p:animScale>
                                      <p:cBhvr>
                                        <p:cTn id="19" dur="26">
                                          <p:stCondLst>
                                            <p:cond delay="1808"/>
                                          </p:stCondLst>
                                        </p:cTn>
                                        <p:tgtEl>
                                          <p:spTgt spid="38914"/>
                                        </p:tgtEl>
                                      </p:cBhvr>
                                      <p:to x="100000" y="95000"/>
                                    </p:animScale>
                                    <p:animScale>
                                      <p:cBhvr>
                                        <p:cTn id="20" dur="166" decel="50000">
                                          <p:stCondLst>
                                            <p:cond delay="1834"/>
                                          </p:stCondLst>
                                        </p:cTn>
                                        <p:tgtEl>
                                          <p:spTgt spid="389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7620000" cy="923330"/>
          </a:xfrm>
          <a:prstGeom prst="rect">
            <a:avLst/>
          </a:prstGeom>
          <a:noFill/>
        </p:spPr>
        <p:txBody>
          <a:bodyPr wrap="square" rtlCol="0">
            <a:spAutoFit/>
          </a:bodyPr>
          <a:lstStyle/>
          <a:p>
            <a:pPr algn="ctr"/>
            <a:r>
              <a:rPr lang="en-US" sz="5400" dirty="0" smtClean="0"/>
              <a:t>YOUR TURN!</a:t>
            </a:r>
            <a:endParaRPr lang="en-US" sz="5400" dirty="0"/>
          </a:p>
        </p:txBody>
      </p:sp>
      <p:sp>
        <p:nvSpPr>
          <p:cNvPr id="3" name="TextBox 2"/>
          <p:cNvSpPr txBox="1"/>
          <p:nvPr/>
        </p:nvSpPr>
        <p:spPr>
          <a:xfrm>
            <a:off x="381000" y="1752600"/>
            <a:ext cx="8153400" cy="3046988"/>
          </a:xfrm>
          <a:prstGeom prst="rect">
            <a:avLst/>
          </a:prstGeom>
          <a:noFill/>
        </p:spPr>
        <p:txBody>
          <a:bodyPr wrap="square" rtlCol="0">
            <a:spAutoFit/>
          </a:bodyPr>
          <a:lstStyle/>
          <a:p>
            <a:pPr marL="342900" indent="-342900">
              <a:buFont typeface="Arial" pitchFamily="34" charset="0"/>
              <a:buChar char="•"/>
            </a:pPr>
            <a:r>
              <a:rPr lang="en-US" u="sng" dirty="0" smtClean="0"/>
              <a:t>PARTNERS</a:t>
            </a:r>
            <a:r>
              <a:rPr lang="en-US" dirty="0" smtClean="0"/>
              <a:t>:  Review your plot diagram from “A Sound of Thunder” by Ray Bradbury.  </a:t>
            </a:r>
          </a:p>
          <a:p>
            <a:pPr marL="800100" lvl="1" indent="-342900">
              <a:buFont typeface="Courier New" pitchFamily="49" charset="0"/>
              <a:buChar char="o"/>
            </a:pPr>
            <a:r>
              <a:rPr lang="en-US" dirty="0" smtClean="0"/>
              <a:t>Would you keep answers the same?  What would you change?  Why?</a:t>
            </a:r>
          </a:p>
          <a:p>
            <a:pPr marL="342900" indent="-342900">
              <a:buFont typeface="Courier New" pitchFamily="49" charset="0"/>
              <a:buChar char="o"/>
            </a:pPr>
            <a:r>
              <a:rPr lang="en-US" u="sng" dirty="0" smtClean="0"/>
              <a:t>INDEPENDENTLY</a:t>
            </a:r>
            <a:r>
              <a:rPr lang="en-US" dirty="0" smtClean="0"/>
              <a:t>:  Work to </a:t>
            </a:r>
            <a:r>
              <a:rPr lang="en-US" b="1" dirty="0" smtClean="0"/>
              <a:t>REVISE</a:t>
            </a:r>
            <a:r>
              <a:rPr lang="en-US" dirty="0" smtClean="0"/>
              <a:t> your plot diagram </a:t>
            </a:r>
            <a:r>
              <a:rPr lang="en-US" smtClean="0"/>
              <a:t>from “A </a:t>
            </a:r>
            <a:r>
              <a:rPr lang="en-US" dirty="0" smtClean="0"/>
              <a:t>Sound </a:t>
            </a:r>
            <a:r>
              <a:rPr lang="en-US" smtClean="0"/>
              <a:t>of Thunder” </a:t>
            </a:r>
            <a:r>
              <a:rPr lang="en-US" dirty="0" smtClean="0"/>
              <a:t>to be turned in and graded for understanding of plot diagram </a:t>
            </a:r>
            <a:r>
              <a:rPr lang="en-US" smtClean="0"/>
              <a:t>and conflict.</a:t>
            </a:r>
            <a:endParaRPr lang="en-US" dirty="0" smtClean="0"/>
          </a:p>
        </p:txBody>
      </p:sp>
    </p:spTree>
    <p:extLst>
      <p:ext uri="{BB962C8B-B14F-4D97-AF65-F5344CB8AC3E}">
        <p14:creationId xmlns:p14="http://schemas.microsoft.com/office/powerpoint/2010/main" val="371400108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457200"/>
            <a:ext cx="7772400" cy="685800"/>
          </a:xfrm>
        </p:spPr>
        <p:txBody>
          <a:bodyPr/>
          <a:lstStyle/>
          <a:p>
            <a:pPr algn="l" eaLnBrk="1" hangingPunct="1"/>
            <a:r>
              <a:rPr lang="en-US" b="1" smtClean="0">
                <a:latin typeface="Verdana" pitchFamily="34" charset="0"/>
              </a:rPr>
              <a:t>Types of Linear Plots</a:t>
            </a:r>
          </a:p>
        </p:txBody>
      </p:sp>
      <p:sp>
        <p:nvSpPr>
          <p:cNvPr id="9219" name="Rectangle 3"/>
          <p:cNvSpPr>
            <a:spLocks noGrp="1" noChangeArrowheads="1"/>
          </p:cNvSpPr>
          <p:nvPr>
            <p:ph type="body" sz="half" idx="1"/>
          </p:nvPr>
        </p:nvSpPr>
        <p:spPr>
          <a:xfrm>
            <a:off x="609600" y="1295400"/>
            <a:ext cx="3581400" cy="457200"/>
          </a:xfrm>
        </p:spPr>
        <p:txBody>
          <a:bodyPr/>
          <a:lstStyle/>
          <a:p>
            <a:pPr eaLnBrk="1" hangingPunct="1">
              <a:buFontTx/>
              <a:buNone/>
            </a:pPr>
            <a:r>
              <a:rPr lang="en-US" sz="2400" smtClean="0">
                <a:latin typeface="Verdana" pitchFamily="34" charset="0"/>
              </a:rPr>
              <a:t>Plots can be told in</a:t>
            </a:r>
          </a:p>
        </p:txBody>
      </p:sp>
      <p:grpSp>
        <p:nvGrpSpPr>
          <p:cNvPr id="9220" name="Group 15"/>
          <p:cNvGrpSpPr>
            <a:grpSpLocks/>
          </p:cNvGrpSpPr>
          <p:nvPr/>
        </p:nvGrpSpPr>
        <p:grpSpPr bwMode="auto">
          <a:xfrm>
            <a:off x="685800" y="1924050"/>
            <a:ext cx="5181600" cy="1028700"/>
            <a:chOff x="432" y="1212"/>
            <a:chExt cx="3264" cy="648"/>
          </a:xfrm>
        </p:grpSpPr>
        <p:pic>
          <p:nvPicPr>
            <p:cNvPr id="9227" name="Picture 10" descr="C:\WINDOWS\Application Data\Microsoft\Media Catalog\Downloaded Clips\cl4b\j018834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2" y="121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 Box 12"/>
            <p:cNvSpPr txBox="1">
              <a:spLocks noChangeArrowheads="1"/>
            </p:cNvSpPr>
            <p:nvPr/>
          </p:nvSpPr>
          <p:spPr bwMode="auto">
            <a:xfrm>
              <a:off x="1392" y="1392"/>
              <a:ext cx="2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a:latin typeface="Verdana" pitchFamily="34" charset="0"/>
                </a:rPr>
                <a:t>Chronological order</a:t>
              </a:r>
            </a:p>
          </p:txBody>
        </p:sp>
      </p:grpSp>
      <p:grpSp>
        <p:nvGrpSpPr>
          <p:cNvPr id="3" name="Group 16"/>
          <p:cNvGrpSpPr>
            <a:grpSpLocks/>
          </p:cNvGrpSpPr>
          <p:nvPr/>
        </p:nvGrpSpPr>
        <p:grpSpPr bwMode="auto">
          <a:xfrm>
            <a:off x="685800" y="2955925"/>
            <a:ext cx="4648200" cy="1463675"/>
            <a:chOff x="432" y="1862"/>
            <a:chExt cx="2928" cy="922"/>
          </a:xfrm>
        </p:grpSpPr>
        <p:pic>
          <p:nvPicPr>
            <p:cNvPr id="9225" name="Picture 11" descr="C:\WINDOWS\Application Data\Microsoft\Media Catalog\Downloaded Clips\cl71\j028324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2" y="1862"/>
              <a:ext cx="742"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13"/>
            <p:cNvSpPr txBox="1">
              <a:spLocks noChangeArrowheads="1"/>
            </p:cNvSpPr>
            <p:nvPr/>
          </p:nvSpPr>
          <p:spPr bwMode="auto">
            <a:xfrm>
              <a:off x="1392" y="2150"/>
              <a:ext cx="19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a:latin typeface="Verdana" pitchFamily="34" charset="0"/>
                </a:rPr>
                <a:t>Flashback</a:t>
              </a:r>
            </a:p>
          </p:txBody>
        </p:sp>
      </p:grpSp>
      <p:grpSp>
        <p:nvGrpSpPr>
          <p:cNvPr id="4" name="Group 17"/>
          <p:cNvGrpSpPr>
            <a:grpSpLocks/>
          </p:cNvGrpSpPr>
          <p:nvPr/>
        </p:nvGrpSpPr>
        <p:grpSpPr bwMode="auto">
          <a:xfrm>
            <a:off x="685800" y="4495800"/>
            <a:ext cx="8153400" cy="1735138"/>
            <a:chOff x="432" y="2832"/>
            <a:chExt cx="5136" cy="1093"/>
          </a:xfrm>
        </p:grpSpPr>
        <p:pic>
          <p:nvPicPr>
            <p:cNvPr id="9223" name="Picture 9" descr="C:\WINDOWS\Application Data\Microsoft\Media Catalog\Downloaded Clips\cl86\j0336862.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2" y="2880"/>
              <a:ext cx="772"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14"/>
            <p:cNvSpPr txBox="1">
              <a:spLocks noChangeArrowheads="1"/>
            </p:cNvSpPr>
            <p:nvPr/>
          </p:nvSpPr>
          <p:spPr bwMode="auto">
            <a:xfrm>
              <a:off x="1392" y="2832"/>
              <a:ext cx="4176"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20000"/>
                </a:spcBef>
              </a:pPr>
              <a:r>
                <a:rPr lang="en-US">
                  <a:latin typeface="Verdana" pitchFamily="34" charset="0"/>
                </a:rPr>
                <a:t>In media res (in the middle of things) when the story starts in the middle of the action without exposition</a:t>
              </a:r>
            </a:p>
            <a:p>
              <a:pPr eaLnBrk="1" hangingPunct="1">
                <a:spcBef>
                  <a:spcPct val="50000"/>
                </a:spcBef>
              </a:pP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81000" y="228600"/>
            <a:ext cx="8382000" cy="1295400"/>
          </a:xfrm>
        </p:spPr>
        <p:txBody>
          <a:bodyPr/>
          <a:lstStyle/>
          <a:p>
            <a:pPr eaLnBrk="1" hangingPunct="1"/>
            <a:r>
              <a:rPr lang="en-US" sz="4000" b="1" smtClean="0">
                <a:latin typeface="Verdana" pitchFamily="34" charset="0"/>
              </a:rPr>
              <a:t>Freytag’s Plot Diagram</a:t>
            </a:r>
          </a:p>
        </p:txBody>
      </p:sp>
      <p:sp>
        <p:nvSpPr>
          <p:cNvPr id="2052" name="Rectangle 4"/>
          <p:cNvSpPr>
            <a:spLocks noChangeArrowheads="1"/>
          </p:cNvSpPr>
          <p:nvPr/>
        </p:nvSpPr>
        <p:spPr bwMode="auto">
          <a:xfrm>
            <a:off x="2905125" y="2638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aphicFrame>
        <p:nvGraphicFramePr>
          <p:cNvPr id="2050" name="Object 6"/>
          <p:cNvGraphicFramePr>
            <a:graphicFrameLocks noChangeAspect="1"/>
          </p:cNvGraphicFramePr>
          <p:nvPr>
            <p:extLst>
              <p:ext uri="{D42A27DB-BD31-4B8C-83A1-F6EECF244321}">
                <p14:modId xmlns:p14="http://schemas.microsoft.com/office/powerpoint/2010/main" val="2071799528"/>
              </p:ext>
            </p:extLst>
          </p:nvPr>
        </p:nvGraphicFramePr>
        <p:xfrm>
          <a:off x="609600" y="1447800"/>
          <a:ext cx="8248650" cy="3886200"/>
        </p:xfrm>
        <a:graphic>
          <a:graphicData uri="http://schemas.openxmlformats.org/presentationml/2006/ole">
            <mc:AlternateContent xmlns:mc="http://schemas.openxmlformats.org/markup-compatibility/2006">
              <mc:Choice xmlns:v="urn:schemas-microsoft-com:vml" Requires="v">
                <p:oleObj spid="_x0000_s2066" name="Image" r:id="rId4" imgW="9523810" imgH="4485714" progId="Photoshop.Image.6">
                  <p:embed/>
                </p:oleObj>
              </mc:Choice>
              <mc:Fallback>
                <p:oleObj name="Image" r:id="rId4" imgW="9523810" imgH="4485714" progId="Photoshop.Image.6">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447800"/>
                        <a:ext cx="82486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11"/>
          <p:cNvGraphicFramePr>
            <a:graphicFrameLocks noChangeAspect="1"/>
          </p:cNvGraphicFramePr>
          <p:nvPr/>
        </p:nvGraphicFramePr>
        <p:xfrm>
          <a:off x="685800" y="457200"/>
          <a:ext cx="7696200" cy="6156325"/>
        </p:xfrm>
        <a:graphic>
          <a:graphicData uri="http://schemas.openxmlformats.org/presentationml/2006/ole">
            <mc:AlternateContent xmlns:mc="http://schemas.openxmlformats.org/markup-compatibility/2006">
              <mc:Choice xmlns:v="urn:schemas-microsoft-com:vml" Requires="v">
                <p:oleObj spid="_x0000_s3090" name="Image" r:id="rId4" imgW="9523810" imgH="7619048" progId="Photoshop.Image.6">
                  <p:embed/>
                </p:oleObj>
              </mc:Choice>
              <mc:Fallback>
                <p:oleObj name="Image" r:id="rId4" imgW="9523810" imgH="7619048" progId="Photoshop.Image.6">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57200"/>
                        <a:ext cx="7696200" cy="615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2"/>
          <p:cNvSpPr>
            <a:spLocks noGrp="1" noChangeArrowheads="1"/>
          </p:cNvSpPr>
          <p:nvPr>
            <p:ph type="title"/>
          </p:nvPr>
        </p:nvSpPr>
        <p:spPr>
          <a:xfrm>
            <a:off x="838200" y="304800"/>
            <a:ext cx="7772400" cy="990600"/>
          </a:xfrm>
        </p:spPr>
        <p:txBody>
          <a:bodyPr/>
          <a:lstStyle/>
          <a:p>
            <a:pPr algn="l" eaLnBrk="1" hangingPunct="1"/>
            <a:r>
              <a:rPr lang="en-US" b="1" smtClean="0">
                <a:latin typeface="Verdana" pitchFamily="34" charset="0"/>
              </a:rPr>
              <a:t>Components of Plot</a:t>
            </a:r>
          </a:p>
        </p:txBody>
      </p:sp>
      <p:sp>
        <p:nvSpPr>
          <p:cNvPr id="6148" name="Text Box 4"/>
          <p:cNvSpPr txBox="1">
            <a:spLocks noChangeArrowheads="1"/>
          </p:cNvSpPr>
          <p:nvPr/>
        </p:nvSpPr>
        <p:spPr bwMode="auto">
          <a:xfrm>
            <a:off x="381000" y="5257800"/>
            <a:ext cx="434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sz="2000" b="1">
                <a:solidFill>
                  <a:schemeClr val="tx2"/>
                </a:solidFill>
                <a:latin typeface="Verdana" pitchFamily="34" charset="0"/>
              </a:rPr>
              <a:t>Exposition:</a:t>
            </a:r>
            <a:r>
              <a:rPr lang="en-US" sz="2000">
                <a:solidFill>
                  <a:schemeClr val="tx2"/>
                </a:solidFill>
                <a:latin typeface="Verdana" pitchFamily="34" charset="0"/>
              </a:rPr>
              <a:t>  introduced to characters and setting (warm-up)</a:t>
            </a:r>
          </a:p>
        </p:txBody>
      </p:sp>
      <p:sp>
        <p:nvSpPr>
          <p:cNvPr id="6149" name="Text Box 5"/>
          <p:cNvSpPr txBox="1">
            <a:spLocks noChangeArrowheads="1"/>
          </p:cNvSpPr>
          <p:nvPr/>
        </p:nvSpPr>
        <p:spPr bwMode="auto">
          <a:xfrm>
            <a:off x="381000" y="2895600"/>
            <a:ext cx="2971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sz="2000" b="1">
                <a:solidFill>
                  <a:schemeClr val="tx2"/>
                </a:solidFill>
                <a:latin typeface="Verdana" pitchFamily="34" charset="0"/>
              </a:rPr>
              <a:t>Rising Action:</a:t>
            </a:r>
            <a:r>
              <a:rPr lang="en-US" sz="2000">
                <a:solidFill>
                  <a:schemeClr val="tx2"/>
                </a:solidFill>
                <a:latin typeface="Verdana" pitchFamily="34" charset="0"/>
              </a:rPr>
              <a:t> events focus on the </a:t>
            </a:r>
            <a:r>
              <a:rPr lang="en-US" sz="2000" u="sng">
                <a:solidFill>
                  <a:schemeClr val="tx2"/>
                </a:solidFill>
                <a:latin typeface="Verdana" pitchFamily="34" charset="0"/>
              </a:rPr>
              <a:t>conflict or problem</a:t>
            </a:r>
            <a:r>
              <a:rPr lang="en-US" sz="2000">
                <a:solidFill>
                  <a:schemeClr val="tx2"/>
                </a:solidFill>
                <a:latin typeface="Verdana"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500" fill="hold"/>
                                        <p:tgtEl>
                                          <p:spTgt spid="6148"/>
                                        </p:tgtEl>
                                        <p:attrNameLst>
                                          <p:attrName>ppt_x</p:attrName>
                                        </p:attrNameLst>
                                      </p:cBhvr>
                                      <p:tavLst>
                                        <p:tav tm="0">
                                          <p:val>
                                            <p:strVal val="0-#ppt_w/2"/>
                                          </p:val>
                                        </p:tav>
                                        <p:tav tm="100000">
                                          <p:val>
                                            <p:strVal val="#ppt_x"/>
                                          </p:val>
                                        </p:tav>
                                      </p:tavLst>
                                    </p:anim>
                                    <p:anim calcmode="lin" valueType="num">
                                      <p:cBhvr additive="base">
                                        <p:cTn id="8"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9"/>
                                        </p:tgtEl>
                                        <p:attrNameLst>
                                          <p:attrName>style.visibility</p:attrName>
                                        </p:attrNameLst>
                                      </p:cBhvr>
                                      <p:to>
                                        <p:strVal val="visible"/>
                                      </p:to>
                                    </p:set>
                                    <p:anim calcmode="lin" valueType="num">
                                      <p:cBhvr additive="base">
                                        <p:cTn id="13" dur="500" fill="hold"/>
                                        <p:tgtEl>
                                          <p:spTgt spid="6149"/>
                                        </p:tgtEl>
                                        <p:attrNameLst>
                                          <p:attrName>ppt_x</p:attrName>
                                        </p:attrNameLst>
                                      </p:cBhvr>
                                      <p:tavLst>
                                        <p:tav tm="0">
                                          <p:val>
                                            <p:strVal val="0-#ppt_w/2"/>
                                          </p:val>
                                        </p:tav>
                                        <p:tav tm="100000">
                                          <p:val>
                                            <p:strVal val="#ppt_x"/>
                                          </p:val>
                                        </p:tav>
                                      </p:tavLst>
                                    </p:anim>
                                    <p:anim calcmode="lin" valueType="num">
                                      <p:cBhvr additive="base">
                                        <p:cTn id="14"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P spid="614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609600" y="533400"/>
            <a:ext cx="7772400" cy="609600"/>
          </a:xfrm>
        </p:spPr>
        <p:txBody>
          <a:bodyPr/>
          <a:lstStyle/>
          <a:p>
            <a:pPr algn="l" eaLnBrk="1" hangingPunct="1"/>
            <a:r>
              <a:rPr lang="en-US" b="1" smtClean="0">
                <a:latin typeface="Verdana" pitchFamily="34" charset="0"/>
              </a:rPr>
              <a:t>Conflict</a:t>
            </a:r>
          </a:p>
        </p:txBody>
      </p:sp>
      <p:sp>
        <p:nvSpPr>
          <p:cNvPr id="4102" name="Rectangle 3"/>
          <p:cNvSpPr>
            <a:spLocks noGrp="1" noChangeArrowheads="1"/>
          </p:cNvSpPr>
          <p:nvPr>
            <p:ph type="body" sz="half" idx="1"/>
          </p:nvPr>
        </p:nvSpPr>
        <p:spPr>
          <a:xfrm>
            <a:off x="304800" y="1219200"/>
            <a:ext cx="5486400" cy="1676400"/>
          </a:xfrm>
        </p:spPr>
        <p:txBody>
          <a:bodyPr/>
          <a:lstStyle/>
          <a:p>
            <a:pPr eaLnBrk="1" hangingPunct="1">
              <a:buFontTx/>
              <a:buNone/>
            </a:pPr>
            <a:r>
              <a:rPr lang="en-US" sz="2400" smtClean="0">
                <a:latin typeface="Verdana" pitchFamily="34" charset="0"/>
              </a:rPr>
              <a:t>   Conflict is the dramatic struggle between two forces in a story.  </a:t>
            </a:r>
            <a:r>
              <a:rPr lang="en-US" sz="2400" b="1" smtClean="0">
                <a:latin typeface="Verdana" pitchFamily="34" charset="0"/>
              </a:rPr>
              <a:t>Without conflict, there is no plot.</a:t>
            </a:r>
          </a:p>
        </p:txBody>
      </p:sp>
      <p:pic>
        <p:nvPicPr>
          <p:cNvPr id="4103" name="Object 5" descr="j0139659"/>
          <p:cNvPicPr>
            <a:picLocks noGrp="1" noChangeAspect="1" noChangeArrowheads="1"/>
          </p:cNvPicPr>
          <p:nvPr>
            <p:ph type="clipArt" sz="half" idx="2"/>
          </p:nvPr>
        </p:nvPicPr>
        <p:blipFill>
          <a:blip r:embed="rId4" cstate="print">
            <a:extLst>
              <a:ext uri="{28A0092B-C50C-407E-A947-70E740481C1C}">
                <a14:useLocalDpi xmlns:a14="http://schemas.microsoft.com/office/drawing/2010/main" val="0"/>
              </a:ext>
            </a:extLst>
          </a:blip>
          <a:srcRect/>
          <a:stretch>
            <a:fillRect/>
          </a:stretch>
        </p:blipFill>
        <p:spPr>
          <a:xfrm>
            <a:off x="5867400" y="3657600"/>
            <a:ext cx="2590800" cy="2319338"/>
          </a:xfrm>
        </p:spPr>
      </p:pic>
      <p:graphicFrame>
        <p:nvGraphicFramePr>
          <p:cNvPr id="4098" name="Object 6"/>
          <p:cNvGraphicFramePr>
            <a:graphicFrameLocks noChangeAspect="1"/>
          </p:cNvGraphicFramePr>
          <p:nvPr/>
        </p:nvGraphicFramePr>
        <p:xfrm>
          <a:off x="2895600" y="2438400"/>
          <a:ext cx="2819400" cy="1395413"/>
        </p:xfrm>
        <a:graphic>
          <a:graphicData uri="http://schemas.openxmlformats.org/presentationml/2006/ole">
            <mc:AlternateContent xmlns:mc="http://schemas.openxmlformats.org/markup-compatibility/2006">
              <mc:Choice xmlns:v="urn:schemas-microsoft-com:vml" Requires="v">
                <p:oleObj spid="_x0000_s4140" name="Image" r:id="rId5" imgW="5079365" imgH="2514286" progId="Photoshop.Image.6">
                  <p:embed/>
                </p:oleObj>
              </mc:Choice>
              <mc:Fallback>
                <p:oleObj name="Image" r:id="rId5" imgW="5079365" imgH="2514286" progId="Photoshop.Image.6">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2438400"/>
                        <a:ext cx="2819400"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9"/>
          <p:cNvGraphicFramePr>
            <a:graphicFrameLocks noChangeAspect="1"/>
          </p:cNvGraphicFramePr>
          <p:nvPr/>
        </p:nvGraphicFramePr>
        <p:xfrm>
          <a:off x="6324600" y="609600"/>
          <a:ext cx="2540000" cy="2565400"/>
        </p:xfrm>
        <a:graphic>
          <a:graphicData uri="http://schemas.openxmlformats.org/presentationml/2006/ole">
            <mc:AlternateContent xmlns:mc="http://schemas.openxmlformats.org/markup-compatibility/2006">
              <mc:Choice xmlns:v="urn:schemas-microsoft-com:vml" Requires="v">
                <p:oleObj spid="_x0000_s4141" name="Image" r:id="rId7" imgW="5079365" imgH="5130159" progId="Photoshop.Image.6">
                  <p:embed/>
                </p:oleObj>
              </mc:Choice>
              <mc:Fallback>
                <p:oleObj name="Image" r:id="rId7" imgW="5079365" imgH="5130159" progId="Photoshop.Image.6">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609600"/>
                        <a:ext cx="2540000"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10"/>
          <p:cNvGraphicFramePr>
            <a:graphicFrameLocks noChangeAspect="1"/>
          </p:cNvGraphicFramePr>
          <p:nvPr/>
        </p:nvGraphicFramePr>
        <p:xfrm>
          <a:off x="685800" y="4114800"/>
          <a:ext cx="4572000" cy="2249488"/>
        </p:xfrm>
        <a:graphic>
          <a:graphicData uri="http://schemas.openxmlformats.org/presentationml/2006/ole">
            <mc:AlternateContent xmlns:mc="http://schemas.openxmlformats.org/markup-compatibility/2006">
              <mc:Choice xmlns:v="urn:schemas-microsoft-com:vml" Requires="v">
                <p:oleObj spid="_x0000_s4142" name="Image" r:id="rId9" imgW="3174603" imgH="1561905" progId="Photoshop.Image.6">
                  <p:embed/>
                </p:oleObj>
              </mc:Choice>
              <mc:Fallback>
                <p:oleObj name="Image" r:id="rId9" imgW="3174603" imgH="1561905" progId="Photoshop.Image.6">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4114800"/>
                        <a:ext cx="4572000" cy="224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09600" y="228600"/>
            <a:ext cx="7772400" cy="1143000"/>
          </a:xfrm>
        </p:spPr>
        <p:txBody>
          <a:bodyPr/>
          <a:lstStyle/>
          <a:p>
            <a:pPr algn="l" eaLnBrk="1" hangingPunct="1"/>
            <a:r>
              <a:rPr lang="en-US" b="1" smtClean="0">
                <a:latin typeface="Verdana" pitchFamily="34" charset="0"/>
              </a:rPr>
              <a:t>Types of Conflict</a:t>
            </a:r>
          </a:p>
        </p:txBody>
      </p:sp>
      <p:grpSp>
        <p:nvGrpSpPr>
          <p:cNvPr id="2" name="Group 22"/>
          <p:cNvGrpSpPr>
            <a:grpSpLocks/>
          </p:cNvGrpSpPr>
          <p:nvPr/>
        </p:nvGrpSpPr>
        <p:grpSpPr bwMode="auto">
          <a:xfrm>
            <a:off x="1066800" y="2667000"/>
            <a:ext cx="5715000" cy="1049338"/>
            <a:chOff x="384" y="1536"/>
            <a:chExt cx="3600" cy="661"/>
          </a:xfrm>
        </p:grpSpPr>
        <p:pic>
          <p:nvPicPr>
            <p:cNvPr id="5135" name="Picture 5" descr="\\Ysd\office2k2\PFiles\MSOffice\Clipart\homeanim\ag00503_.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20" y="1536"/>
              <a:ext cx="864"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6" name="Text Box 12"/>
            <p:cNvSpPr txBox="1">
              <a:spLocks noChangeArrowheads="1"/>
            </p:cNvSpPr>
            <p:nvPr/>
          </p:nvSpPr>
          <p:spPr bwMode="auto">
            <a:xfrm>
              <a:off x="384" y="1728"/>
              <a:ext cx="24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a:latin typeface="Verdana" pitchFamily="34" charset="0"/>
                </a:rPr>
                <a:t>Character vs Nature</a:t>
              </a:r>
            </a:p>
          </p:txBody>
        </p:sp>
      </p:grpSp>
      <p:grpSp>
        <p:nvGrpSpPr>
          <p:cNvPr id="3" name="Group 19"/>
          <p:cNvGrpSpPr>
            <a:grpSpLocks/>
          </p:cNvGrpSpPr>
          <p:nvPr/>
        </p:nvGrpSpPr>
        <p:grpSpPr bwMode="auto">
          <a:xfrm>
            <a:off x="1143000" y="3810000"/>
            <a:ext cx="5916613" cy="800100"/>
            <a:chOff x="432" y="2544"/>
            <a:chExt cx="3727" cy="504"/>
          </a:xfrm>
        </p:grpSpPr>
        <p:pic>
          <p:nvPicPr>
            <p:cNvPr id="5133" name="Picture 6" descr="\\Ysd\office2k2\PFiles\MSOffice\Clipart\standard\stddir1\bd05447_.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0" y="2544"/>
              <a:ext cx="1279"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Text Box 13"/>
            <p:cNvSpPr txBox="1">
              <a:spLocks noChangeArrowheads="1"/>
            </p:cNvSpPr>
            <p:nvPr/>
          </p:nvSpPr>
          <p:spPr bwMode="auto">
            <a:xfrm>
              <a:off x="432" y="2592"/>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a:latin typeface="Verdana" pitchFamily="34" charset="0"/>
                </a:rPr>
                <a:t>Character vs Society</a:t>
              </a:r>
            </a:p>
          </p:txBody>
        </p:sp>
      </p:grpSp>
      <p:grpSp>
        <p:nvGrpSpPr>
          <p:cNvPr id="4" name="Group 26"/>
          <p:cNvGrpSpPr>
            <a:grpSpLocks/>
          </p:cNvGrpSpPr>
          <p:nvPr/>
        </p:nvGrpSpPr>
        <p:grpSpPr bwMode="auto">
          <a:xfrm>
            <a:off x="609600" y="4724400"/>
            <a:ext cx="5930900" cy="1498600"/>
            <a:chOff x="384" y="2976"/>
            <a:chExt cx="3736" cy="944"/>
          </a:xfrm>
        </p:grpSpPr>
        <p:sp>
          <p:nvSpPr>
            <p:cNvPr id="5131" name="Text Box 14"/>
            <p:cNvSpPr txBox="1">
              <a:spLocks noChangeArrowheads="1"/>
            </p:cNvSpPr>
            <p:nvPr/>
          </p:nvSpPr>
          <p:spPr bwMode="auto">
            <a:xfrm>
              <a:off x="576" y="3360"/>
              <a:ext cx="24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a:latin typeface="Verdana" pitchFamily="34" charset="0"/>
                </a:rPr>
                <a:t>Character vs Self</a:t>
              </a:r>
            </a:p>
          </p:txBody>
        </p:sp>
        <p:graphicFrame>
          <p:nvGraphicFramePr>
            <p:cNvPr id="5122" name="Object 16"/>
            <p:cNvGraphicFramePr>
              <a:graphicFrameLocks noChangeAspect="1"/>
            </p:cNvGraphicFramePr>
            <p:nvPr/>
          </p:nvGraphicFramePr>
          <p:xfrm>
            <a:off x="3552" y="3120"/>
            <a:ext cx="568" cy="800"/>
          </p:xfrm>
          <a:graphic>
            <a:graphicData uri="http://schemas.openxmlformats.org/presentationml/2006/ole">
              <mc:AlternateContent xmlns:mc="http://schemas.openxmlformats.org/markup-compatibility/2006">
                <mc:Choice xmlns:v="urn:schemas-microsoft-com:vml" Requires="v">
                  <p:oleObj spid="_x0000_s5149" name="Image" r:id="rId6" imgW="901587" imgH="1269841" progId="Photoshop.Image.6">
                    <p:embed/>
                  </p:oleObj>
                </mc:Choice>
                <mc:Fallback>
                  <p:oleObj name="Image" r:id="rId6" imgW="901587" imgH="1269841" progId="Photoshop.Image.6">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2" y="3120"/>
                          <a:ext cx="568" cy="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2" name="Text Box 23"/>
            <p:cNvSpPr txBox="1">
              <a:spLocks noChangeArrowheads="1"/>
            </p:cNvSpPr>
            <p:nvPr/>
          </p:nvSpPr>
          <p:spPr bwMode="auto">
            <a:xfrm>
              <a:off x="384" y="2976"/>
              <a:ext cx="20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buFont typeface="Arial" pitchFamily="34" charset="0"/>
                <a:buChar char="•"/>
              </a:pPr>
              <a:r>
                <a:rPr lang="en-US" u="sng">
                  <a:latin typeface="Verdana" pitchFamily="34" charset="0"/>
                </a:rPr>
                <a:t>Internal Conflict</a:t>
              </a:r>
            </a:p>
          </p:txBody>
        </p:sp>
      </p:grpSp>
      <p:grpSp>
        <p:nvGrpSpPr>
          <p:cNvPr id="5127" name="Group 28"/>
          <p:cNvGrpSpPr>
            <a:grpSpLocks/>
          </p:cNvGrpSpPr>
          <p:nvPr/>
        </p:nvGrpSpPr>
        <p:grpSpPr bwMode="auto">
          <a:xfrm>
            <a:off x="609600" y="1219200"/>
            <a:ext cx="6335713" cy="1263650"/>
            <a:chOff x="384" y="720"/>
            <a:chExt cx="3991" cy="796"/>
          </a:xfrm>
        </p:grpSpPr>
        <p:pic>
          <p:nvPicPr>
            <p:cNvPr id="5128" name="Picture 4" descr="C:\WINNT\Profiles\pschulze\Application Data\Microsoft\Media Catalog\Downloaded Clips\cl0\an00373_.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8" y="960"/>
              <a:ext cx="1207"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11"/>
            <p:cNvSpPr txBox="1">
              <a:spLocks noChangeArrowheads="1"/>
            </p:cNvSpPr>
            <p:nvPr/>
          </p:nvSpPr>
          <p:spPr bwMode="auto">
            <a:xfrm>
              <a:off x="672" y="1104"/>
              <a:ext cx="26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a:latin typeface="Verdana" pitchFamily="34" charset="0"/>
                </a:rPr>
                <a:t>Character vs. Character</a:t>
              </a:r>
            </a:p>
          </p:txBody>
        </p:sp>
        <p:sp>
          <p:nvSpPr>
            <p:cNvPr id="5130" name="Text Box 25"/>
            <p:cNvSpPr txBox="1">
              <a:spLocks noChangeArrowheads="1"/>
            </p:cNvSpPr>
            <p:nvPr/>
          </p:nvSpPr>
          <p:spPr bwMode="auto">
            <a:xfrm>
              <a:off x="384" y="720"/>
              <a:ext cx="38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buFont typeface="Arial" pitchFamily="34" charset="0"/>
                <a:buChar char="•"/>
              </a:pPr>
              <a:r>
                <a:rPr lang="en-US" u="sng">
                  <a:latin typeface="Verdana" pitchFamily="34" charset="0"/>
                </a:rPr>
                <a:t>External Conflict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46" name="Object 11"/>
          <p:cNvGraphicFramePr>
            <a:graphicFrameLocks noChangeAspect="1"/>
          </p:cNvGraphicFramePr>
          <p:nvPr/>
        </p:nvGraphicFramePr>
        <p:xfrm>
          <a:off x="685800" y="457200"/>
          <a:ext cx="7696200" cy="6156325"/>
        </p:xfrm>
        <a:graphic>
          <a:graphicData uri="http://schemas.openxmlformats.org/presentationml/2006/ole">
            <mc:AlternateContent xmlns:mc="http://schemas.openxmlformats.org/markup-compatibility/2006">
              <mc:Choice xmlns:v="urn:schemas-microsoft-com:vml" Requires="v">
                <p:oleObj spid="_x0000_s6165" name="Image" r:id="rId4" imgW="9523810" imgH="7619048" progId="Photoshop.Image.6">
                  <p:embed/>
                </p:oleObj>
              </mc:Choice>
              <mc:Fallback>
                <p:oleObj name="Image" r:id="rId4" imgW="9523810" imgH="7619048" progId="Photoshop.Image.6">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57200"/>
                        <a:ext cx="7696200" cy="615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Rectangle 2"/>
          <p:cNvSpPr>
            <a:spLocks noGrp="1" noChangeArrowheads="1"/>
          </p:cNvSpPr>
          <p:nvPr>
            <p:ph type="title"/>
          </p:nvPr>
        </p:nvSpPr>
        <p:spPr>
          <a:xfrm>
            <a:off x="1371600" y="0"/>
            <a:ext cx="7772400" cy="990600"/>
          </a:xfrm>
        </p:spPr>
        <p:txBody>
          <a:bodyPr/>
          <a:lstStyle/>
          <a:p>
            <a:pPr algn="l" eaLnBrk="1" hangingPunct="1"/>
            <a:r>
              <a:rPr lang="en-US" b="1" smtClean="0">
                <a:latin typeface="Verdana" pitchFamily="34" charset="0"/>
              </a:rPr>
              <a:t>Components of Plot</a:t>
            </a:r>
          </a:p>
        </p:txBody>
      </p:sp>
      <p:sp>
        <p:nvSpPr>
          <p:cNvPr id="6148" name="Text Box 4"/>
          <p:cNvSpPr txBox="1">
            <a:spLocks noChangeArrowheads="1"/>
          </p:cNvSpPr>
          <p:nvPr/>
        </p:nvSpPr>
        <p:spPr bwMode="auto">
          <a:xfrm>
            <a:off x="381000" y="5257800"/>
            <a:ext cx="4343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sz="2000" b="1">
                <a:solidFill>
                  <a:schemeClr val="tx2"/>
                </a:solidFill>
                <a:latin typeface="Verdana" pitchFamily="34" charset="0"/>
              </a:rPr>
              <a:t>Exposition:</a:t>
            </a:r>
            <a:r>
              <a:rPr lang="en-US" sz="2000">
                <a:solidFill>
                  <a:schemeClr val="tx2"/>
                </a:solidFill>
                <a:latin typeface="Verdana" pitchFamily="34" charset="0"/>
              </a:rPr>
              <a:t>  the part of the story where you are introduced to characters and setting (warm-up)</a:t>
            </a:r>
          </a:p>
        </p:txBody>
      </p:sp>
      <p:sp>
        <p:nvSpPr>
          <p:cNvPr id="6149" name="Text Box 5"/>
          <p:cNvSpPr txBox="1">
            <a:spLocks noChangeArrowheads="1"/>
          </p:cNvSpPr>
          <p:nvPr/>
        </p:nvSpPr>
        <p:spPr bwMode="auto">
          <a:xfrm>
            <a:off x="381000" y="2895600"/>
            <a:ext cx="2971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sz="2000" b="1">
                <a:solidFill>
                  <a:schemeClr val="tx2"/>
                </a:solidFill>
                <a:latin typeface="Verdana" pitchFamily="34" charset="0"/>
              </a:rPr>
              <a:t>Rising Action:</a:t>
            </a:r>
            <a:r>
              <a:rPr lang="en-US" sz="2000">
                <a:solidFill>
                  <a:schemeClr val="tx2"/>
                </a:solidFill>
                <a:latin typeface="Verdana" pitchFamily="34" charset="0"/>
              </a:rPr>
              <a:t> events focus on the </a:t>
            </a:r>
            <a:r>
              <a:rPr lang="en-US" sz="2000" u="sng">
                <a:solidFill>
                  <a:schemeClr val="tx2"/>
                </a:solidFill>
                <a:latin typeface="Verdana" pitchFamily="34" charset="0"/>
              </a:rPr>
              <a:t>conflict or problem</a:t>
            </a:r>
            <a:r>
              <a:rPr lang="en-US" sz="2000">
                <a:solidFill>
                  <a:schemeClr val="tx2"/>
                </a:solidFill>
                <a:latin typeface="Verdana" pitchFamily="34" charset="0"/>
              </a:rPr>
              <a:t>.  </a:t>
            </a:r>
          </a:p>
        </p:txBody>
      </p:sp>
      <p:sp>
        <p:nvSpPr>
          <p:cNvPr id="6150" name="Text Box 6"/>
          <p:cNvSpPr txBox="1">
            <a:spLocks noChangeArrowheads="1"/>
          </p:cNvSpPr>
          <p:nvPr/>
        </p:nvSpPr>
        <p:spPr bwMode="auto">
          <a:xfrm>
            <a:off x="2209800" y="1219200"/>
            <a:ext cx="5486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sz="2000" b="1">
                <a:solidFill>
                  <a:schemeClr val="tx2"/>
                </a:solidFill>
                <a:latin typeface="Verdana" pitchFamily="34" charset="0"/>
              </a:rPr>
              <a:t>Climax: </a:t>
            </a:r>
            <a:r>
              <a:rPr lang="en-US" sz="2000">
                <a:solidFill>
                  <a:schemeClr val="tx2"/>
                </a:solidFill>
                <a:latin typeface="Verdana" pitchFamily="34" charset="0"/>
              </a:rPr>
              <a:t>the turning point, when the focus switches from the problem to the solution.</a:t>
            </a:r>
            <a:endParaRPr lang="en-US" sz="2000" b="1">
              <a:solidFill>
                <a:schemeClr val="tx2"/>
              </a:solidFill>
              <a:latin typeface="Verdana" pitchFamily="34" charset="0"/>
            </a:endParaRPr>
          </a:p>
        </p:txBody>
      </p:sp>
      <p:sp>
        <p:nvSpPr>
          <p:cNvPr id="6151" name="Text Box 7"/>
          <p:cNvSpPr txBox="1">
            <a:spLocks noChangeArrowheads="1"/>
          </p:cNvSpPr>
          <p:nvPr/>
        </p:nvSpPr>
        <p:spPr bwMode="auto">
          <a:xfrm>
            <a:off x="5867400" y="2590800"/>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sz="2000" b="1">
                <a:solidFill>
                  <a:schemeClr val="tx2"/>
                </a:solidFill>
                <a:latin typeface="Verdana" pitchFamily="34" charset="0"/>
              </a:rPr>
              <a:t>Falling Action:</a:t>
            </a:r>
            <a:r>
              <a:rPr lang="en-US" sz="2000">
                <a:solidFill>
                  <a:schemeClr val="tx2"/>
                </a:solidFill>
                <a:latin typeface="Verdana" pitchFamily="34" charset="0"/>
              </a:rPr>
              <a:t> focuses on solving the problem</a:t>
            </a:r>
            <a:endParaRPr lang="en-US" sz="2000" b="1">
              <a:solidFill>
                <a:schemeClr val="tx2"/>
              </a:solidFill>
              <a:latin typeface="Verdana" pitchFamily="34" charset="0"/>
            </a:endParaRPr>
          </a:p>
        </p:txBody>
      </p:sp>
      <p:sp>
        <p:nvSpPr>
          <p:cNvPr id="6152" name="Text Box 8"/>
          <p:cNvSpPr txBox="1">
            <a:spLocks noChangeArrowheads="1"/>
          </p:cNvSpPr>
          <p:nvPr/>
        </p:nvSpPr>
        <p:spPr bwMode="auto">
          <a:xfrm>
            <a:off x="5257800" y="5257800"/>
            <a:ext cx="403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spcBef>
                <a:spcPct val="50000"/>
              </a:spcBef>
            </a:pPr>
            <a:r>
              <a:rPr lang="en-US" sz="2000" b="1">
                <a:solidFill>
                  <a:schemeClr val="tx2"/>
                </a:solidFill>
                <a:latin typeface="Verdana" pitchFamily="34" charset="0"/>
              </a:rPr>
              <a:t>Resolution: </a:t>
            </a:r>
            <a:r>
              <a:rPr lang="en-US" sz="2000">
                <a:solidFill>
                  <a:schemeClr val="tx2"/>
                </a:solidFill>
                <a:latin typeface="Verdana" pitchFamily="34" charset="0"/>
              </a:rPr>
              <a:t>the conclusion where the problem is solved or determined unsolvable</a:t>
            </a:r>
            <a:endParaRPr lang="en-US" sz="2000" b="1">
              <a:solidFill>
                <a:schemeClr val="tx2"/>
              </a:solidFill>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500" fill="hold"/>
                                        <p:tgtEl>
                                          <p:spTgt spid="6150"/>
                                        </p:tgtEl>
                                        <p:attrNameLst>
                                          <p:attrName>ppt_x</p:attrName>
                                        </p:attrNameLst>
                                      </p:cBhvr>
                                      <p:tavLst>
                                        <p:tav tm="0">
                                          <p:val>
                                            <p:strVal val="0-#ppt_w/2"/>
                                          </p:val>
                                        </p:tav>
                                        <p:tav tm="100000">
                                          <p:val>
                                            <p:strVal val="#ppt_x"/>
                                          </p:val>
                                        </p:tav>
                                      </p:tavLst>
                                    </p:anim>
                                    <p:anim calcmode="lin" valueType="num">
                                      <p:cBhvr additive="base">
                                        <p:cTn id="8"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51"/>
                                        </p:tgtEl>
                                        <p:attrNameLst>
                                          <p:attrName>style.visibility</p:attrName>
                                        </p:attrNameLst>
                                      </p:cBhvr>
                                      <p:to>
                                        <p:strVal val="visible"/>
                                      </p:to>
                                    </p:set>
                                    <p:anim calcmode="lin" valueType="num">
                                      <p:cBhvr additive="base">
                                        <p:cTn id="13" dur="500" fill="hold"/>
                                        <p:tgtEl>
                                          <p:spTgt spid="6151"/>
                                        </p:tgtEl>
                                        <p:attrNameLst>
                                          <p:attrName>ppt_x</p:attrName>
                                        </p:attrNameLst>
                                      </p:cBhvr>
                                      <p:tavLst>
                                        <p:tav tm="0">
                                          <p:val>
                                            <p:strVal val="1+#ppt_w/2"/>
                                          </p:val>
                                        </p:tav>
                                        <p:tav tm="100000">
                                          <p:val>
                                            <p:strVal val="#ppt_x"/>
                                          </p:val>
                                        </p:tav>
                                      </p:tavLst>
                                    </p:anim>
                                    <p:anim calcmode="lin" valueType="num">
                                      <p:cBhvr additive="base">
                                        <p:cTn id="14" dur="500" fill="hold"/>
                                        <p:tgtEl>
                                          <p:spTgt spid="615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152"/>
                                        </p:tgtEl>
                                        <p:attrNameLst>
                                          <p:attrName>style.visibility</p:attrName>
                                        </p:attrNameLst>
                                      </p:cBhvr>
                                      <p:to>
                                        <p:strVal val="visible"/>
                                      </p:to>
                                    </p:set>
                                    <p:anim calcmode="lin" valueType="num">
                                      <p:cBhvr additive="base">
                                        <p:cTn id="19" dur="500" fill="hold"/>
                                        <p:tgtEl>
                                          <p:spTgt spid="6152"/>
                                        </p:tgtEl>
                                        <p:attrNameLst>
                                          <p:attrName>ppt_x</p:attrName>
                                        </p:attrNameLst>
                                      </p:cBhvr>
                                      <p:tavLst>
                                        <p:tav tm="0">
                                          <p:val>
                                            <p:strVal val="1+#ppt_w/2"/>
                                          </p:val>
                                        </p:tav>
                                        <p:tav tm="100000">
                                          <p:val>
                                            <p:strVal val="#ppt_x"/>
                                          </p:val>
                                        </p:tav>
                                      </p:tavLst>
                                    </p:anim>
                                    <p:anim calcmode="lin" valueType="num">
                                      <p:cBhvr additive="base">
                                        <p:cTn id="20" dur="500" fill="hold"/>
                                        <p:tgtEl>
                                          <p:spTgt spid="6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utoUpdateAnimBg="0"/>
      <p:bldP spid="6151" grpId="0" autoUpdateAnimBg="0"/>
      <p:bldP spid="615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bwMode="auto">
          <a:xfrm>
            <a:off x="457200" y="3810000"/>
            <a:ext cx="8686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0" indent="-349250"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marL="0" indent="0" eaLnBrk="1" hangingPunct="1">
              <a:spcBef>
                <a:spcPts val="2000"/>
              </a:spcBef>
              <a:buClr>
                <a:srgbClr val="6FB7D7"/>
              </a:buClr>
              <a:buSzPct val="110000"/>
            </a:pPr>
            <a:r>
              <a:rPr lang="en-US" sz="2800" dirty="0" smtClean="0">
                <a:latin typeface="+mn-lt"/>
              </a:rPr>
              <a:t>The </a:t>
            </a:r>
            <a:r>
              <a:rPr lang="en-US" sz="2800" dirty="0">
                <a:latin typeface="+mn-lt"/>
              </a:rPr>
              <a:t>first little pig built his house out of </a:t>
            </a:r>
            <a:r>
              <a:rPr lang="en-US" sz="2800" dirty="0" smtClean="0">
                <a:latin typeface="+mn-lt"/>
              </a:rPr>
              <a:t>straw because </a:t>
            </a:r>
            <a:r>
              <a:rPr lang="en-US" sz="2800" dirty="0">
                <a:latin typeface="+mn-lt"/>
              </a:rPr>
              <a:t>it was the easiest thing to do.</a:t>
            </a:r>
          </a:p>
          <a:p>
            <a:pPr marL="0" indent="0" eaLnBrk="1" hangingPunct="1">
              <a:spcBef>
                <a:spcPts val="2000"/>
              </a:spcBef>
              <a:buClr>
                <a:srgbClr val="6FB7D7"/>
              </a:buClr>
              <a:buSzPct val="110000"/>
            </a:pPr>
            <a:r>
              <a:rPr lang="en-US" sz="2800" dirty="0" smtClean="0">
                <a:latin typeface="+mn-lt"/>
              </a:rPr>
              <a:t>The </a:t>
            </a:r>
            <a:r>
              <a:rPr lang="en-US" sz="2800" dirty="0">
                <a:latin typeface="+mn-lt"/>
              </a:rPr>
              <a:t>second little pig built his house out of sticks. This was a little bit stronger than a straw house.  </a:t>
            </a:r>
          </a:p>
          <a:p>
            <a:pPr marL="0" indent="0" eaLnBrk="1" hangingPunct="1">
              <a:spcBef>
                <a:spcPts val="2000"/>
              </a:spcBef>
              <a:buClr>
                <a:srgbClr val="6FB7D7"/>
              </a:buClr>
              <a:buSzPct val="110000"/>
            </a:pPr>
            <a:r>
              <a:rPr lang="en-US" sz="2800" dirty="0" smtClean="0">
                <a:latin typeface="+mn-lt"/>
              </a:rPr>
              <a:t>The </a:t>
            </a:r>
            <a:r>
              <a:rPr lang="en-US" sz="2800" dirty="0">
                <a:latin typeface="+mn-lt"/>
              </a:rPr>
              <a:t>third little pig built his house out of bricks.  </a:t>
            </a:r>
          </a:p>
          <a:p>
            <a:pPr eaLnBrk="1" hangingPunct="1">
              <a:spcBef>
                <a:spcPts val="2000"/>
              </a:spcBef>
              <a:buClr>
                <a:srgbClr val="6FB7D7"/>
              </a:buClr>
              <a:buSzPct val="110000"/>
              <a:buFont typeface="Wingdings 2" pitchFamily="18" charset="2"/>
              <a:buChar char=""/>
            </a:pPr>
            <a:endParaRPr lang="en-US" dirty="0">
              <a:solidFill>
                <a:srgbClr val="595959"/>
              </a:solidFill>
              <a:latin typeface="News Gothic MT"/>
            </a:endParaRPr>
          </a:p>
        </p:txBody>
      </p:sp>
      <p:sp>
        <p:nvSpPr>
          <p:cNvPr id="7" name="Text Placeholder 2"/>
          <p:cNvSpPr>
            <a:spLocks noGrp="1"/>
          </p:cNvSpPr>
          <p:nvPr>
            <p:ph type="body" sz="half" idx="1"/>
          </p:nvPr>
        </p:nvSpPr>
        <p:spPr>
          <a:xfrm>
            <a:off x="304800" y="990600"/>
            <a:ext cx="8305800" cy="2819400"/>
          </a:xfrm>
        </p:spPr>
        <p:txBody>
          <a:bodyPr/>
          <a:lstStyle/>
          <a:p>
            <a:pPr eaLnBrk="1" hangingPunct="1">
              <a:buFontTx/>
              <a:buNone/>
            </a:pPr>
            <a:r>
              <a:rPr lang="en-US" sz="2800" dirty="0">
                <a:ea typeface="ＭＳ Ｐゴシック"/>
                <a:cs typeface="ＭＳ Ｐゴシック"/>
              </a:rPr>
              <a:t> </a:t>
            </a:r>
            <a:r>
              <a:rPr lang="en-US" sz="2800" dirty="0" smtClean="0">
                <a:ea typeface="ＭＳ Ｐゴシック"/>
                <a:cs typeface="ＭＳ Ｐゴシック"/>
              </a:rPr>
              <a:t>Once upon a time there were three little pigs, and the time came for them to leave home and seek their fortunes.  Before they left, their mother told them, "Whatever you do, do it the best that you can because that's the way to get along in the </a:t>
            </a:r>
            <a:r>
              <a:rPr lang="en-US" sz="2800" smtClean="0">
                <a:ea typeface="ＭＳ Ｐゴシック"/>
                <a:cs typeface="ＭＳ Ｐゴシック"/>
              </a:rPr>
              <a:t>world</a:t>
            </a:r>
            <a:r>
              <a:rPr lang="en-US" sz="2800" smtClean="0">
                <a:ea typeface="ＭＳ Ｐゴシック"/>
                <a:cs typeface="ＭＳ Ｐゴシック"/>
              </a:rPr>
              <a:t>.”</a:t>
            </a:r>
            <a:endParaRPr lang="en-US" sz="2800" dirty="0" smtClean="0">
              <a:ea typeface="ＭＳ Ｐゴシック"/>
              <a:cs typeface="ＭＳ Ｐゴシック"/>
            </a:endParaRPr>
          </a:p>
        </p:txBody>
      </p:sp>
      <p:sp>
        <p:nvSpPr>
          <p:cNvPr id="8" name="Title 1"/>
          <p:cNvSpPr>
            <a:spLocks noGrp="1"/>
          </p:cNvSpPr>
          <p:nvPr>
            <p:ph type="title"/>
          </p:nvPr>
        </p:nvSpPr>
        <p:spPr>
          <a:xfrm>
            <a:off x="685800" y="228600"/>
            <a:ext cx="7772400" cy="990600"/>
          </a:xfrm>
        </p:spPr>
        <p:txBody>
          <a:bodyPr/>
          <a:lstStyle/>
          <a:p>
            <a:pPr eaLnBrk="1" hangingPunct="1"/>
            <a:r>
              <a:rPr lang="en-US" u="sng" dirty="0" smtClean="0">
                <a:ea typeface="ＭＳ Ｐゴシック"/>
                <a:cs typeface="ＭＳ Ｐゴシック"/>
              </a:rPr>
              <a:t>The Three Little Pigs</a:t>
            </a:r>
          </a:p>
        </p:txBody>
      </p:sp>
    </p:spTree>
    <p:extLst>
      <p:ext uri="{BB962C8B-B14F-4D97-AF65-F5344CB8AC3E}">
        <p14:creationId xmlns:p14="http://schemas.microsoft.com/office/powerpoint/2010/main" val="2335891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990600" y="1752600"/>
            <a:ext cx="6934200" cy="4038600"/>
          </a:xfrm>
          <a:prstGeom prst="triangle">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p>
        </p:txBody>
      </p:sp>
      <p:sp>
        <p:nvSpPr>
          <p:cNvPr id="6" name="TextBox 5"/>
          <p:cNvSpPr txBox="1">
            <a:spLocks noChangeArrowheads="1"/>
          </p:cNvSpPr>
          <p:nvPr/>
        </p:nvSpPr>
        <p:spPr bwMode="auto">
          <a:xfrm>
            <a:off x="15240" y="5560218"/>
            <a:ext cx="228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u="sng" dirty="0"/>
              <a:t>Exposition</a:t>
            </a:r>
          </a:p>
        </p:txBody>
      </p:sp>
      <p:sp>
        <p:nvSpPr>
          <p:cNvPr id="7" name="TextBox 6"/>
          <p:cNvSpPr txBox="1">
            <a:spLocks noChangeArrowheads="1"/>
          </p:cNvSpPr>
          <p:nvPr/>
        </p:nvSpPr>
        <p:spPr bwMode="auto">
          <a:xfrm>
            <a:off x="106680" y="2869883"/>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u="sng" dirty="0"/>
              <a:t>Rising Action: </a:t>
            </a:r>
          </a:p>
        </p:txBody>
      </p:sp>
      <p:sp>
        <p:nvSpPr>
          <p:cNvPr id="8" name="TextBox 7"/>
          <p:cNvSpPr txBox="1">
            <a:spLocks noChangeArrowheads="1"/>
          </p:cNvSpPr>
          <p:nvPr/>
        </p:nvSpPr>
        <p:spPr bwMode="auto">
          <a:xfrm>
            <a:off x="15240" y="60198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dirty="0"/>
              <a:t>Opening of a story / background</a:t>
            </a:r>
          </a:p>
        </p:txBody>
      </p:sp>
      <p:sp>
        <p:nvSpPr>
          <p:cNvPr id="9" name="TextBox 8"/>
          <p:cNvSpPr txBox="1">
            <a:spLocks noChangeArrowheads="1"/>
          </p:cNvSpPr>
          <p:nvPr/>
        </p:nvSpPr>
        <p:spPr bwMode="auto">
          <a:xfrm>
            <a:off x="274320" y="3350418"/>
            <a:ext cx="464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dirty="0" smtClean="0"/>
              <a:t>Events are focused</a:t>
            </a:r>
          </a:p>
          <a:p>
            <a:pPr eaLnBrk="1" hangingPunct="1"/>
            <a:r>
              <a:rPr lang="en-US" dirty="0"/>
              <a:t>a</a:t>
            </a:r>
            <a:r>
              <a:rPr lang="en-US" dirty="0" smtClean="0"/>
              <a:t>round the conflict. </a:t>
            </a:r>
            <a:endParaRPr lang="en-US" dirty="0"/>
          </a:p>
        </p:txBody>
      </p:sp>
      <p:sp>
        <p:nvSpPr>
          <p:cNvPr id="10" name="TextBox 9"/>
          <p:cNvSpPr txBox="1">
            <a:spLocks noChangeArrowheads="1"/>
          </p:cNvSpPr>
          <p:nvPr/>
        </p:nvSpPr>
        <p:spPr bwMode="auto">
          <a:xfrm>
            <a:off x="3048000" y="1295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u="sng" dirty="0" smtClean="0"/>
              <a:t>Climax</a:t>
            </a:r>
            <a:r>
              <a:rPr lang="en-US" dirty="0" smtClean="0"/>
              <a:t>:</a:t>
            </a:r>
            <a:endParaRPr lang="en-US" dirty="0"/>
          </a:p>
        </p:txBody>
      </p:sp>
      <p:sp>
        <p:nvSpPr>
          <p:cNvPr id="11" name="TextBox 10"/>
          <p:cNvSpPr txBox="1">
            <a:spLocks noChangeArrowheads="1"/>
          </p:cNvSpPr>
          <p:nvPr/>
        </p:nvSpPr>
        <p:spPr bwMode="auto">
          <a:xfrm>
            <a:off x="4229100" y="1295400"/>
            <a:ext cx="281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dirty="0"/>
              <a:t>Here’s a </a:t>
            </a:r>
            <a:r>
              <a:rPr lang="en-US" dirty="0" smtClean="0"/>
              <a:t>solution to my problem!</a:t>
            </a:r>
            <a:endParaRPr lang="en-US" dirty="0"/>
          </a:p>
        </p:txBody>
      </p:sp>
      <p:sp>
        <p:nvSpPr>
          <p:cNvPr id="13" name="TextBox 12"/>
          <p:cNvSpPr txBox="1">
            <a:spLocks noChangeArrowheads="1"/>
          </p:cNvSpPr>
          <p:nvPr/>
        </p:nvSpPr>
        <p:spPr bwMode="auto">
          <a:xfrm>
            <a:off x="6096000" y="3378379"/>
            <a:ext cx="281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dirty="0"/>
              <a:t>Carrying out </a:t>
            </a:r>
            <a:r>
              <a:rPr lang="en-US" dirty="0" smtClean="0"/>
              <a:t>the solution.</a:t>
            </a:r>
            <a:endParaRPr lang="en-US" dirty="0"/>
          </a:p>
        </p:txBody>
      </p:sp>
      <p:sp>
        <p:nvSpPr>
          <p:cNvPr id="14" name="TextBox 13"/>
          <p:cNvSpPr txBox="1">
            <a:spLocks noChangeArrowheads="1"/>
          </p:cNvSpPr>
          <p:nvPr/>
        </p:nvSpPr>
        <p:spPr bwMode="auto">
          <a:xfrm>
            <a:off x="5924550" y="2916714"/>
            <a:ext cx="2247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u="sng" dirty="0"/>
              <a:t>Falling Action: </a:t>
            </a:r>
          </a:p>
        </p:txBody>
      </p:sp>
      <p:sp>
        <p:nvSpPr>
          <p:cNvPr id="15" name="TextBox 14"/>
          <p:cNvSpPr txBox="1">
            <a:spLocks noChangeArrowheads="1"/>
          </p:cNvSpPr>
          <p:nvPr/>
        </p:nvSpPr>
        <p:spPr bwMode="auto">
          <a:xfrm>
            <a:off x="7033260" y="5355906"/>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sz="2000" u="sng" dirty="0"/>
              <a:t>Resolution</a:t>
            </a:r>
          </a:p>
        </p:txBody>
      </p:sp>
      <p:sp>
        <p:nvSpPr>
          <p:cNvPr id="16" name="TextBox 15"/>
          <p:cNvSpPr txBox="1">
            <a:spLocks noChangeArrowheads="1"/>
          </p:cNvSpPr>
          <p:nvPr/>
        </p:nvSpPr>
        <p:spPr bwMode="auto">
          <a:xfrm>
            <a:off x="7414260" y="5786435"/>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defRPr>
            </a:lvl1pPr>
            <a:lvl2pPr marL="742950" indent="-285750" eaLnBrk="0" hangingPunct="0">
              <a:defRPr sz="2400">
                <a:solidFill>
                  <a:schemeClr val="tx1"/>
                </a:solidFill>
                <a:latin typeface="Comic Sans MS" pitchFamily="66" charset="0"/>
              </a:defRPr>
            </a:lvl2pPr>
            <a:lvl3pPr marL="1143000" indent="-228600" eaLnBrk="0" hangingPunct="0">
              <a:defRPr sz="2400">
                <a:solidFill>
                  <a:schemeClr val="tx1"/>
                </a:solidFill>
                <a:latin typeface="Comic Sans MS" pitchFamily="66" charset="0"/>
              </a:defRPr>
            </a:lvl3pPr>
            <a:lvl4pPr marL="1600200" indent="-228600" eaLnBrk="0" hangingPunct="0">
              <a:defRPr sz="2400">
                <a:solidFill>
                  <a:schemeClr val="tx1"/>
                </a:solidFill>
                <a:latin typeface="Comic Sans MS" pitchFamily="66" charset="0"/>
              </a:defRPr>
            </a:lvl4pPr>
            <a:lvl5pPr marL="2057400" indent="-228600" eaLnBrk="0" hangingPunct="0">
              <a:defRPr sz="2400">
                <a:solidFill>
                  <a:schemeClr val="tx1"/>
                </a:solidFill>
                <a:latin typeface="Comic Sans MS" pitchFamily="66" charset="0"/>
              </a:defRPr>
            </a:lvl5pPr>
            <a:lvl6pPr marL="2514600" indent="-228600" eaLnBrk="0" fontAlgn="base" hangingPunct="0">
              <a:spcBef>
                <a:spcPct val="0"/>
              </a:spcBef>
              <a:spcAft>
                <a:spcPct val="0"/>
              </a:spcAft>
              <a:defRPr sz="2400">
                <a:solidFill>
                  <a:schemeClr val="tx1"/>
                </a:solidFill>
                <a:latin typeface="Comic Sans MS" pitchFamily="66" charset="0"/>
              </a:defRPr>
            </a:lvl6pPr>
            <a:lvl7pPr marL="2971800" indent="-228600" eaLnBrk="0" fontAlgn="base" hangingPunct="0">
              <a:spcBef>
                <a:spcPct val="0"/>
              </a:spcBef>
              <a:spcAft>
                <a:spcPct val="0"/>
              </a:spcAft>
              <a:defRPr sz="2400">
                <a:solidFill>
                  <a:schemeClr val="tx1"/>
                </a:solidFill>
                <a:latin typeface="Comic Sans MS" pitchFamily="66" charset="0"/>
              </a:defRPr>
            </a:lvl7pPr>
            <a:lvl8pPr marL="3429000" indent="-228600" eaLnBrk="0" fontAlgn="base" hangingPunct="0">
              <a:spcBef>
                <a:spcPct val="0"/>
              </a:spcBef>
              <a:spcAft>
                <a:spcPct val="0"/>
              </a:spcAft>
              <a:defRPr sz="2400">
                <a:solidFill>
                  <a:schemeClr val="tx1"/>
                </a:solidFill>
                <a:latin typeface="Comic Sans MS" pitchFamily="66" charset="0"/>
              </a:defRPr>
            </a:lvl8pPr>
            <a:lvl9pPr marL="3886200" indent="-228600" eaLnBrk="0" fontAlgn="base" hangingPunct="0">
              <a:spcBef>
                <a:spcPct val="0"/>
              </a:spcBef>
              <a:spcAft>
                <a:spcPct val="0"/>
              </a:spcAft>
              <a:defRPr sz="2400">
                <a:solidFill>
                  <a:schemeClr val="tx1"/>
                </a:solidFill>
                <a:latin typeface="Comic Sans MS" pitchFamily="66" charset="0"/>
              </a:defRPr>
            </a:lvl9pPr>
          </a:lstStyle>
          <a:p>
            <a:pPr eaLnBrk="1" hangingPunct="1"/>
            <a:r>
              <a:rPr lang="en-US" sz="2000" dirty="0" smtClean="0"/>
              <a:t>All done!</a:t>
            </a:r>
            <a:endParaRPr lang="en-US" sz="2000" dirty="0"/>
          </a:p>
        </p:txBody>
      </p:sp>
      <p:sp>
        <p:nvSpPr>
          <p:cNvPr id="3" name="TextBox 2"/>
          <p:cNvSpPr txBox="1"/>
          <p:nvPr/>
        </p:nvSpPr>
        <p:spPr>
          <a:xfrm>
            <a:off x="533400" y="265777"/>
            <a:ext cx="8077200" cy="584775"/>
          </a:xfrm>
          <a:prstGeom prst="rect">
            <a:avLst/>
          </a:prstGeom>
          <a:noFill/>
        </p:spPr>
        <p:txBody>
          <a:bodyPr wrap="square" rtlCol="0">
            <a:spAutoFit/>
          </a:bodyPr>
          <a:lstStyle/>
          <a:p>
            <a:r>
              <a:rPr lang="en-US" sz="3200" dirty="0" smtClean="0">
                <a:latin typeface="Britannic Bold" pitchFamily="34" charset="0"/>
              </a:rPr>
              <a:t>Where are we on the PLOT Diagram?</a:t>
            </a:r>
            <a:endParaRPr lang="en-US" sz="3200" dirty="0">
              <a:latin typeface="Britannic Bold" pitchFamily="34" charset="0"/>
            </a:endParaRPr>
          </a:p>
        </p:txBody>
      </p:sp>
      <p:pic>
        <p:nvPicPr>
          <p:cNvPr id="38914" name="Picture 2" descr="C:\Documents and Settings\kadamminger\Local Settings\Temporary Internet Files\Content.IE5\9TONX1OR\MM90004092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007630"/>
            <a:ext cx="1941715" cy="170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720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down)">
                                      <p:cBhvr>
                                        <p:cTn id="7" dur="580">
                                          <p:stCondLst>
                                            <p:cond delay="0"/>
                                          </p:stCondLst>
                                        </p:cTn>
                                        <p:tgtEl>
                                          <p:spTgt spid="38914"/>
                                        </p:tgtEl>
                                      </p:cBhvr>
                                    </p:animEffect>
                                    <p:anim calcmode="lin" valueType="num">
                                      <p:cBhvr>
                                        <p:cTn id="8" dur="1822" tmFilter="0,0; 0.14,0.36; 0.43,0.73; 0.71,0.91; 1.0,1.0">
                                          <p:stCondLst>
                                            <p:cond delay="0"/>
                                          </p:stCondLst>
                                        </p:cTn>
                                        <p:tgtEl>
                                          <p:spTgt spid="389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9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9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9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914"/>
                                        </p:tgtEl>
                                        <p:attrNameLst>
                                          <p:attrName>ppt_y</p:attrName>
                                        </p:attrNameLst>
                                      </p:cBhvr>
                                      <p:tavLst>
                                        <p:tav tm="0" fmla="#ppt_y-sin(pi*$)/81">
                                          <p:val>
                                            <p:fltVal val="0"/>
                                          </p:val>
                                        </p:tav>
                                        <p:tav tm="100000">
                                          <p:val>
                                            <p:fltVal val="1"/>
                                          </p:val>
                                        </p:tav>
                                      </p:tavLst>
                                    </p:anim>
                                    <p:animScale>
                                      <p:cBhvr>
                                        <p:cTn id="13" dur="26">
                                          <p:stCondLst>
                                            <p:cond delay="650"/>
                                          </p:stCondLst>
                                        </p:cTn>
                                        <p:tgtEl>
                                          <p:spTgt spid="38914"/>
                                        </p:tgtEl>
                                      </p:cBhvr>
                                      <p:to x="100000" y="60000"/>
                                    </p:animScale>
                                    <p:animScale>
                                      <p:cBhvr>
                                        <p:cTn id="14" dur="166" decel="50000">
                                          <p:stCondLst>
                                            <p:cond delay="676"/>
                                          </p:stCondLst>
                                        </p:cTn>
                                        <p:tgtEl>
                                          <p:spTgt spid="38914"/>
                                        </p:tgtEl>
                                      </p:cBhvr>
                                      <p:to x="100000" y="100000"/>
                                    </p:animScale>
                                    <p:animScale>
                                      <p:cBhvr>
                                        <p:cTn id="15" dur="26">
                                          <p:stCondLst>
                                            <p:cond delay="1312"/>
                                          </p:stCondLst>
                                        </p:cTn>
                                        <p:tgtEl>
                                          <p:spTgt spid="38914"/>
                                        </p:tgtEl>
                                      </p:cBhvr>
                                      <p:to x="100000" y="80000"/>
                                    </p:animScale>
                                    <p:animScale>
                                      <p:cBhvr>
                                        <p:cTn id="16" dur="166" decel="50000">
                                          <p:stCondLst>
                                            <p:cond delay="1338"/>
                                          </p:stCondLst>
                                        </p:cTn>
                                        <p:tgtEl>
                                          <p:spTgt spid="38914"/>
                                        </p:tgtEl>
                                      </p:cBhvr>
                                      <p:to x="100000" y="100000"/>
                                    </p:animScale>
                                    <p:animScale>
                                      <p:cBhvr>
                                        <p:cTn id="17" dur="26">
                                          <p:stCondLst>
                                            <p:cond delay="1642"/>
                                          </p:stCondLst>
                                        </p:cTn>
                                        <p:tgtEl>
                                          <p:spTgt spid="38914"/>
                                        </p:tgtEl>
                                      </p:cBhvr>
                                      <p:to x="100000" y="90000"/>
                                    </p:animScale>
                                    <p:animScale>
                                      <p:cBhvr>
                                        <p:cTn id="18" dur="166" decel="50000">
                                          <p:stCondLst>
                                            <p:cond delay="1668"/>
                                          </p:stCondLst>
                                        </p:cTn>
                                        <p:tgtEl>
                                          <p:spTgt spid="38914"/>
                                        </p:tgtEl>
                                      </p:cBhvr>
                                      <p:to x="100000" y="100000"/>
                                    </p:animScale>
                                    <p:animScale>
                                      <p:cBhvr>
                                        <p:cTn id="19" dur="26">
                                          <p:stCondLst>
                                            <p:cond delay="1808"/>
                                          </p:stCondLst>
                                        </p:cTn>
                                        <p:tgtEl>
                                          <p:spTgt spid="38914"/>
                                        </p:tgtEl>
                                      </p:cBhvr>
                                      <p:to x="100000" y="95000"/>
                                    </p:animScale>
                                    <p:animScale>
                                      <p:cBhvr>
                                        <p:cTn id="20" dur="166" decel="50000">
                                          <p:stCondLst>
                                            <p:cond delay="1834"/>
                                          </p:stCondLst>
                                        </p:cTn>
                                        <p:tgtEl>
                                          <p:spTgt spid="389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99FF33"/>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FB91468CAF5F409D5412DDC324634A" ma:contentTypeVersion="0" ma:contentTypeDescription="Create a new document." ma:contentTypeScope="" ma:versionID="6c66dd2be92549992108978006c1f99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E87C02D-38BF-41CF-BD61-BC500540F71C}"/>
</file>

<file path=customXml/itemProps2.xml><?xml version="1.0" encoding="utf-8"?>
<ds:datastoreItem xmlns:ds="http://schemas.openxmlformats.org/officeDocument/2006/customXml" ds:itemID="{8EF67409-4172-45BC-8C52-27EFB48756CA}"/>
</file>

<file path=customXml/itemProps3.xml><?xml version="1.0" encoding="utf-8"?>
<ds:datastoreItem xmlns:ds="http://schemas.openxmlformats.org/officeDocument/2006/customXml" ds:itemID="{F43FE281-F5A2-4094-A63A-4CCF1660E862}"/>
</file>

<file path=docProps/app.xml><?xml version="1.0" encoding="utf-8"?>
<Properties xmlns="http://schemas.openxmlformats.org/officeDocument/2006/extended-properties" xmlns:vt="http://schemas.openxmlformats.org/officeDocument/2006/docPropsVTypes">
  <TotalTime>1140</TotalTime>
  <Words>1361</Words>
  <Application>Microsoft Office PowerPoint</Application>
  <PresentationFormat>On-screen Show (4:3)</PresentationFormat>
  <Paragraphs>142</Paragraphs>
  <Slides>19</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Default Design</vt:lpstr>
      <vt:lpstr>Image</vt:lpstr>
      <vt:lpstr>What is plot? </vt:lpstr>
      <vt:lpstr>Types of Linear Plots</vt:lpstr>
      <vt:lpstr>Freytag’s Plot Diagram</vt:lpstr>
      <vt:lpstr>Components of Plot</vt:lpstr>
      <vt:lpstr>Conflict</vt:lpstr>
      <vt:lpstr>Types of Conflict</vt:lpstr>
      <vt:lpstr>Components of Plot</vt:lpstr>
      <vt:lpstr>The Three Little Pigs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Plot Structure Through Short Stories</dc:title>
  <dc:creator>Patricia Schulze</dc:creator>
  <cp:lastModifiedBy>Michel Richard</cp:lastModifiedBy>
  <cp:revision>71</cp:revision>
  <dcterms:created xsi:type="dcterms:W3CDTF">2004-07-07T17:34:25Z</dcterms:created>
  <dcterms:modified xsi:type="dcterms:W3CDTF">2012-09-11T11:05:21Z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0x0101005FFB91468CAF5F409D5412DDC324634A</vt:lpwstr>
  </property>
</Properties>
</file>